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261" r:id="rId4"/>
    <p:sldId id="306" r:id="rId5"/>
    <p:sldId id="259" r:id="rId6"/>
    <p:sldId id="305" r:id="rId7"/>
    <p:sldId id="285" r:id="rId8"/>
    <p:sldId id="264" r:id="rId9"/>
    <p:sldId id="265" r:id="rId10"/>
    <p:sldId id="266" r:id="rId11"/>
    <p:sldId id="267" r:id="rId12"/>
    <p:sldId id="286" r:id="rId13"/>
    <p:sldId id="307" r:id="rId14"/>
    <p:sldId id="287" r:id="rId15"/>
    <p:sldId id="308" r:id="rId16"/>
    <p:sldId id="301" r:id="rId17"/>
    <p:sldId id="309" r:id="rId18"/>
    <p:sldId id="288" r:id="rId19"/>
    <p:sldId id="310" r:id="rId20"/>
    <p:sldId id="289" r:id="rId21"/>
    <p:sldId id="292" r:id="rId22"/>
    <p:sldId id="293" r:id="rId23"/>
    <p:sldId id="311" r:id="rId24"/>
    <p:sldId id="299" r:id="rId25"/>
    <p:sldId id="312" r:id="rId26"/>
    <p:sldId id="296" r:id="rId27"/>
    <p:sldId id="298" r:id="rId28"/>
    <p:sldId id="294" r:id="rId29"/>
    <p:sldId id="313" r:id="rId30"/>
    <p:sldId id="302" r:id="rId31"/>
    <p:sldId id="297" r:id="rId32"/>
    <p:sldId id="314" r:id="rId33"/>
    <p:sldId id="300" r:id="rId34"/>
    <p:sldId id="315" r:id="rId35"/>
    <p:sldId id="303" r:id="rId36"/>
    <p:sldId id="291" r:id="rId37"/>
    <p:sldId id="290" r:id="rId38"/>
    <p:sldId id="316" r:id="rId39"/>
    <p:sldId id="295" r:id="rId40"/>
    <p:sldId id="317" r:id="rId41"/>
    <p:sldId id="304" r:id="rId42"/>
    <p:sldId id="318" r:id="rId43"/>
    <p:sldId id="319" r:id="rId44"/>
    <p:sldId id="284" r:id="rId45"/>
  </p:sldIdLst>
  <p:sldSz cx="18288000" cy="10287000"/>
  <p:notesSz cx="6858000" cy="9144000"/>
  <p:embeddedFontLst>
    <p:embeddedFont>
      <p:font typeface="Ballpoint" panose="020B0604020202020204" charset="0"/>
      <p:regular r:id="rId47"/>
    </p:embeddedFont>
    <p:embeddedFont>
      <p:font typeface="Itim" panose="020B0604020202020204" charset="-34"/>
      <p:regular r:id="rId48"/>
    </p:embeddedFont>
    <p:embeddedFont>
      <p:font typeface="Dekko" panose="020B0604020202020204" charset="0"/>
      <p:regular r:id="rId49"/>
    </p:embeddedFont>
    <p:embeddedFont>
      <p:font typeface="A Day Without Sun Text Bold" panose="020B0604020202020204" charset="0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2" autoAdjust="0"/>
  </p:normalViewPr>
  <p:slideViewPr>
    <p:cSldViewPr>
      <p:cViewPr varScale="1">
        <p:scale>
          <a:sx n="31" d="100"/>
          <a:sy n="31" d="100"/>
        </p:scale>
        <p:origin x="74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F7702-EA71-41E0-A27B-EFC59D4F7807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57D46-EA70-4AED-8249-A5CECA6B0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5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21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20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98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73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37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79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68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95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13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83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22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88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73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81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84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17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47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46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781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517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02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29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02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49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85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04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0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7D46-EA70-4AED-8249-A5CECA6B0D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8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3" Type="http://schemas.openxmlformats.org/officeDocument/2006/relationships/image" Target="../media/image1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.svg"/><Relationship Id="rId5" Type="http://schemas.openxmlformats.org/officeDocument/2006/relationships/image" Target="../media/image15.png"/><Relationship Id="rId4" Type="http://schemas.openxmlformats.org/officeDocument/2006/relationships/image" Target="../media/image23.png"/><Relationship Id="rId9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3" Type="http://schemas.openxmlformats.org/officeDocument/2006/relationships/image" Target="../media/image1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.svg"/><Relationship Id="rId5" Type="http://schemas.openxmlformats.org/officeDocument/2006/relationships/image" Target="../media/image15.png"/><Relationship Id="rId4" Type="http://schemas.openxmlformats.org/officeDocument/2006/relationships/image" Target="../media/image24.jpeg"/><Relationship Id="rId9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3" Type="http://schemas.openxmlformats.org/officeDocument/2006/relationships/image" Target="../media/image1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.svg"/><Relationship Id="rId5" Type="http://schemas.openxmlformats.org/officeDocument/2006/relationships/image" Target="../media/image15.png"/><Relationship Id="rId4" Type="http://schemas.openxmlformats.org/officeDocument/2006/relationships/image" Target="../media/image25.png"/><Relationship Id="rId9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3" Type="http://schemas.openxmlformats.org/officeDocument/2006/relationships/image" Target="../media/image1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.svg"/><Relationship Id="rId5" Type="http://schemas.openxmlformats.org/officeDocument/2006/relationships/image" Target="../media/image15.png"/><Relationship Id="rId4" Type="http://schemas.openxmlformats.org/officeDocument/2006/relationships/image" Target="../media/image26.png"/><Relationship Id="rId9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3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.svg"/><Relationship Id="rId5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.svg"/><Relationship Id="rId5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.svg"/><Relationship Id="rId5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6.sv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.svg"/><Relationship Id="rId5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.svg"/><Relationship Id="rId5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3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.svg"/><Relationship Id="rId5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3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.svg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.svg"/><Relationship Id="rId5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6.sv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18.png"/><Relationship Id="rId10" Type="http://schemas.openxmlformats.org/officeDocument/2006/relationships/image" Target="../media/image28.sv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76154">
            <a:off x="3179887" y="-2087389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06645" y="8373349"/>
            <a:ext cx="7674709" cy="50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200" b="1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Course: </a:t>
            </a:r>
            <a:r>
              <a:rPr lang="en-US" sz="3200" b="1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Probability and Statistics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35662" y="2278233"/>
            <a:ext cx="8216677" cy="201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39"/>
              </a:lnSpc>
              <a:spcBef>
                <a:spcPct val="0"/>
              </a:spcBef>
            </a:pPr>
            <a:r>
              <a:rPr lang="en-US" sz="10599" spc="116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An Analysis:</a:t>
            </a:r>
          </a:p>
        </p:txBody>
      </p:sp>
      <p:sp>
        <p:nvSpPr>
          <p:cNvPr id="6" name="Freeform 6"/>
          <p:cNvSpPr/>
          <p:nvPr/>
        </p:nvSpPr>
        <p:spPr>
          <a:xfrm rot="1060722" flipH="1">
            <a:off x="-633893" y="1329482"/>
            <a:ext cx="4562127" cy="4588963"/>
          </a:xfrm>
          <a:custGeom>
            <a:avLst/>
            <a:gdLst/>
            <a:ahLst/>
            <a:cxnLst/>
            <a:rect l="l" t="t" r="r" b="b"/>
            <a:pathLst>
              <a:path w="4562127" h="4588963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71662">
            <a:off x="513894" y="2696366"/>
            <a:ext cx="2058324" cy="1968507"/>
          </a:xfrm>
          <a:custGeom>
            <a:avLst/>
            <a:gdLst/>
            <a:ahLst/>
            <a:cxnLst/>
            <a:rect l="l" t="t" r="r" b="b"/>
            <a:pathLst>
              <a:path w="2058324" h="1968507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3459258" flipH="1">
            <a:off x="13378512" y="1179570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241765" y="4514114"/>
            <a:ext cx="12115919" cy="2788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20"/>
              </a:lnSpc>
            </a:pPr>
            <a:r>
              <a:rPr lang="en-US" sz="8000" b="1" spc="-104">
                <a:solidFill>
                  <a:srgbClr val="000000"/>
                </a:solidFill>
                <a:latin typeface="A Day Without Sun Text Bold"/>
                <a:ea typeface="A Day Without Sun Text Bold"/>
                <a:cs typeface="A Day Without Sun Text Bold"/>
                <a:sym typeface="A Day Without Sun Text Bold"/>
              </a:rPr>
              <a:t>IMPACT OF SELF-AWARENESS </a:t>
            </a:r>
          </a:p>
          <a:p>
            <a:pPr algn="ctr">
              <a:lnSpc>
                <a:spcPts val="11120"/>
              </a:lnSpc>
            </a:pPr>
            <a:r>
              <a:rPr lang="en-US" sz="8000" b="1" spc="-104">
                <a:solidFill>
                  <a:srgbClr val="000000"/>
                </a:solidFill>
                <a:latin typeface="A Day Without Sun Text Bold"/>
                <a:ea typeface="A Day Without Sun Text Bold"/>
                <a:cs typeface="A Day Without Sun Text Bold"/>
                <a:sym typeface="A Day Without Sun Text Bold"/>
              </a:rPr>
              <a:t>ON AN INDIVIDUAL’S SUCCESS </a:t>
            </a:r>
          </a:p>
        </p:txBody>
      </p:sp>
      <p:sp>
        <p:nvSpPr>
          <p:cNvPr id="12" name="Freeform 12"/>
          <p:cNvSpPr/>
          <p:nvPr/>
        </p:nvSpPr>
        <p:spPr>
          <a:xfrm rot="-4245636" flipH="1">
            <a:off x="2579731" y="5973413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488334">
            <a:off x="7097944" y="6933894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-247732">
            <a:off x="2183494" y="16517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4"/>
                </a:lnTo>
                <a:lnTo>
                  <a:pt x="0" y="4497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4983">
            <a:off x="6561585" y="2498815"/>
            <a:ext cx="5489789" cy="5480774"/>
          </a:xfrm>
          <a:custGeom>
            <a:avLst/>
            <a:gdLst/>
            <a:ahLst/>
            <a:cxnLst/>
            <a:rect l="l" t="t" r="r" b="b"/>
            <a:pathLst>
              <a:path w="5489789" h="5480774">
                <a:moveTo>
                  <a:pt x="0" y="0"/>
                </a:moveTo>
                <a:lnTo>
                  <a:pt x="5489789" y="0"/>
                </a:lnTo>
                <a:lnTo>
                  <a:pt x="5489789" y="5480774"/>
                </a:lnTo>
                <a:lnTo>
                  <a:pt x="0" y="5480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17616">
            <a:off x="2236425" y="5908018"/>
            <a:ext cx="4595062" cy="4581685"/>
          </a:xfrm>
          <a:custGeom>
            <a:avLst/>
            <a:gdLst/>
            <a:ahLst/>
            <a:cxnLst/>
            <a:rect l="l" t="t" r="r" b="b"/>
            <a:pathLst>
              <a:path w="4595062" h="4581685">
                <a:moveTo>
                  <a:pt x="0" y="0"/>
                </a:moveTo>
                <a:lnTo>
                  <a:pt x="4595063" y="0"/>
                </a:lnTo>
                <a:lnTo>
                  <a:pt x="4595063" y="4581685"/>
                </a:lnTo>
                <a:lnTo>
                  <a:pt x="0" y="4581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19618">
            <a:off x="11654757" y="-168543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3"/>
                </a:lnTo>
                <a:lnTo>
                  <a:pt x="0" y="4497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402067">
            <a:off x="2752692" y="993154"/>
            <a:ext cx="3574208" cy="7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sz="419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Q#13</a:t>
            </a:r>
          </a:p>
        </p:txBody>
      </p:sp>
      <p:sp>
        <p:nvSpPr>
          <p:cNvPr id="8" name="TextBox 8"/>
          <p:cNvSpPr txBox="1"/>
          <p:nvPr/>
        </p:nvSpPr>
        <p:spPr>
          <a:xfrm rot="-274206">
            <a:off x="2691619" y="7042202"/>
            <a:ext cx="3629215" cy="7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sz="419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Q#15</a:t>
            </a:r>
          </a:p>
        </p:txBody>
      </p:sp>
      <p:sp>
        <p:nvSpPr>
          <p:cNvPr id="9" name="TextBox 9"/>
          <p:cNvSpPr txBox="1"/>
          <p:nvPr/>
        </p:nvSpPr>
        <p:spPr>
          <a:xfrm rot="30181">
            <a:off x="12123300" y="898021"/>
            <a:ext cx="3574208" cy="7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sz="419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Q#14</a:t>
            </a:r>
          </a:p>
        </p:txBody>
      </p:sp>
      <p:sp>
        <p:nvSpPr>
          <p:cNvPr id="10" name="Freeform 10"/>
          <p:cNvSpPr/>
          <p:nvPr/>
        </p:nvSpPr>
        <p:spPr>
          <a:xfrm rot="-1833775">
            <a:off x="6751056" y="1320748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7085958">
            <a:off x="7272481" y="716503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8573135">
            <a:off x="10740923" y="7525745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3747085">
            <a:off x="10898460" y="145260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 rot="-295697">
            <a:off x="3083978" y="7830576"/>
            <a:ext cx="2976702" cy="181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799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How important is self-awareness in achieving personal happiness?</a:t>
            </a:r>
          </a:p>
        </p:txBody>
      </p:sp>
      <p:sp>
        <p:nvSpPr>
          <p:cNvPr id="15" name="TextBox 15"/>
          <p:cNvSpPr txBox="1"/>
          <p:nvPr/>
        </p:nvSpPr>
        <p:spPr>
          <a:xfrm rot="376462">
            <a:off x="2805774" y="1794251"/>
            <a:ext cx="3251263" cy="181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799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Do you believe self-awareness leads to better decision-making?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84333" y="1764961"/>
            <a:ext cx="3251263" cy="136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799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How do you handle conflicting values with societal norms?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-445901">
            <a:off x="4543609" y="771352"/>
            <a:ext cx="9200782" cy="9173996"/>
          </a:xfrm>
          <a:custGeom>
            <a:avLst/>
            <a:gdLst/>
            <a:ahLst/>
            <a:cxnLst/>
            <a:rect l="l" t="t" r="r" b="b"/>
            <a:pathLst>
              <a:path w="9200782" h="9173996">
                <a:moveTo>
                  <a:pt x="0" y="0"/>
                </a:moveTo>
                <a:lnTo>
                  <a:pt x="9200782" y="0"/>
                </a:lnTo>
                <a:lnTo>
                  <a:pt x="9200782" y="9173996"/>
                </a:lnTo>
                <a:lnTo>
                  <a:pt x="0" y="917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171973">
            <a:off x="5579518" y="2444701"/>
            <a:ext cx="7156588" cy="4779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9600" b="1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 Goal-Setting and Progress </a:t>
            </a:r>
            <a:endParaRPr lang="en-US" sz="14400" spc="331" dirty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</p:txBody>
      </p:sp>
      <p:sp>
        <p:nvSpPr>
          <p:cNvPr id="5" name="Freeform 5"/>
          <p:cNvSpPr/>
          <p:nvPr/>
        </p:nvSpPr>
        <p:spPr>
          <a:xfrm rot="137152">
            <a:off x="3720539" y="6812287"/>
            <a:ext cx="2829761" cy="2686683"/>
          </a:xfrm>
          <a:custGeom>
            <a:avLst/>
            <a:gdLst/>
            <a:ahLst/>
            <a:cxnLst/>
            <a:rect l="l" t="t" r="r" b="b"/>
            <a:pathLst>
              <a:path w="2829761" h="2686683">
                <a:moveTo>
                  <a:pt x="0" y="0"/>
                </a:moveTo>
                <a:lnTo>
                  <a:pt x="2829761" y="0"/>
                </a:lnTo>
                <a:lnTo>
                  <a:pt x="2829761" y="2686682"/>
                </a:lnTo>
                <a:lnTo>
                  <a:pt x="0" y="2686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71662">
            <a:off x="4402112" y="7257625"/>
            <a:ext cx="1466614" cy="1402617"/>
          </a:xfrm>
          <a:custGeom>
            <a:avLst/>
            <a:gdLst/>
            <a:ahLst/>
            <a:cxnLst/>
            <a:rect l="l" t="t" r="r" b="b"/>
            <a:pathLst>
              <a:path w="1466614" h="1402617">
                <a:moveTo>
                  <a:pt x="0" y="0"/>
                </a:moveTo>
                <a:lnTo>
                  <a:pt x="1466614" y="0"/>
                </a:lnTo>
                <a:lnTo>
                  <a:pt x="1466614" y="1402617"/>
                </a:lnTo>
                <a:lnTo>
                  <a:pt x="0" y="140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331506" flipH="1">
            <a:off x="850899" y="2591255"/>
            <a:ext cx="5634372" cy="2540590"/>
          </a:xfrm>
          <a:custGeom>
            <a:avLst/>
            <a:gdLst/>
            <a:ahLst/>
            <a:cxnLst/>
            <a:rect l="l" t="t" r="r" b="b"/>
            <a:pathLst>
              <a:path w="5634372" h="2540590">
                <a:moveTo>
                  <a:pt x="5634372" y="0"/>
                </a:moveTo>
                <a:lnTo>
                  <a:pt x="0" y="0"/>
                </a:lnTo>
                <a:lnTo>
                  <a:pt x="0" y="2540590"/>
                </a:lnTo>
                <a:lnTo>
                  <a:pt x="5634372" y="2540590"/>
                </a:lnTo>
                <a:lnTo>
                  <a:pt x="563437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54648">
            <a:off x="2711382" y="-4401237"/>
            <a:ext cx="12838997" cy="19250675"/>
          </a:xfrm>
          <a:custGeom>
            <a:avLst/>
            <a:gdLst/>
            <a:ahLst/>
            <a:cxnLst/>
            <a:rect l="l" t="t" r="r" b="b"/>
            <a:pathLst>
              <a:path w="16113378" h="20465731">
                <a:moveTo>
                  <a:pt x="0" y="0"/>
                </a:moveTo>
                <a:lnTo>
                  <a:pt x="16113378" y="0"/>
                </a:lnTo>
                <a:lnTo>
                  <a:pt x="16113378" y="20465731"/>
                </a:lnTo>
                <a:lnTo>
                  <a:pt x="0" y="2046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85234" y="-116113"/>
            <a:ext cx="4471079" cy="4154633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15581" y="692146"/>
            <a:ext cx="10656837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8000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Goal-Setting and Progress </a:t>
            </a:r>
          </a:p>
          <a:p>
            <a:pPr algn="ctr">
              <a:lnSpc>
                <a:spcPts val="8959"/>
              </a:lnSpc>
              <a:spcBef>
                <a:spcPct val="0"/>
              </a:spcBef>
            </a:pPr>
            <a:endParaRPr lang="en-US" sz="6399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1. </a:t>
            </a:r>
            <a:r>
              <a:rPr lang="en-US" sz="6600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What is your current life goal</a:t>
            </a:r>
            <a:endParaRPr lang="en-US" sz="6399" dirty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84778" y="3630333"/>
            <a:ext cx="14624149" cy="6278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66"/>
              </a:lnSpc>
            </a:pPr>
            <a:endParaRPr lang="en-US" sz="6000" b="1" dirty="0" smtClean="0">
              <a:solidFill>
                <a:srgbClr val="FF0000"/>
              </a:solidFill>
              <a:latin typeface="Dekko"/>
              <a:ea typeface="Dekko"/>
              <a:cs typeface="Dekko"/>
              <a:sym typeface="Dekko"/>
            </a:endParaRPr>
          </a:p>
          <a:p>
            <a:pPr>
              <a:lnSpc>
                <a:spcPts val="3966"/>
              </a:lnSpc>
            </a:pPr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H</a:t>
            </a:r>
            <a:r>
              <a:rPr lang="en-US" sz="6000" b="1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₀</a:t>
            </a:r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  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</a:rPr>
              <a:t>Life goal status and progress towards goal are independent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</a:rPr>
              <a:t>.</a:t>
            </a:r>
            <a:endParaRPr lang="en-US" sz="4400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endParaRPr lang="en-US" sz="4400" dirty="0" smtClean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  <a:p>
            <a:pPr>
              <a:lnSpc>
                <a:spcPts val="3966"/>
              </a:lnSpc>
            </a:pPr>
            <a:endParaRPr lang="en-US" sz="4400" dirty="0" smtClean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  <a:p>
            <a:pPr>
              <a:lnSpc>
                <a:spcPts val="3966"/>
              </a:lnSpc>
            </a:pPr>
            <a:r>
              <a:rPr lang="en-US" sz="72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H</a:t>
            </a:r>
            <a:r>
              <a:rPr lang="en-US" sz="7200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₁</a:t>
            </a:r>
            <a:r>
              <a:rPr lang="en-US" sz="72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 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</a:rPr>
              <a:t>Life goal status and progress towards goal are 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</a:rPr>
              <a:t>related.</a:t>
            </a:r>
          </a:p>
          <a:p>
            <a:pPr>
              <a:lnSpc>
                <a:spcPts val="3966"/>
              </a:lnSpc>
            </a:pPr>
            <a:endParaRPr lang="en-US" sz="4400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endParaRPr lang="en-US" sz="4400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endParaRPr lang="en-US" sz="4400" dirty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endParaRPr lang="en-US" sz="4400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 algn="ctr"/>
            <a:r>
              <a:rPr lang="en-US" sz="4400" dirty="0" smtClean="0"/>
              <a:t> </a:t>
            </a:r>
            <a:r>
              <a:rPr lang="en-US" sz="4800" dirty="0" smtClean="0">
                <a:latin typeface="Dekko" panose="020B0604020202020204" charset="0"/>
                <a:cs typeface="Dekko" panose="020B0604020202020204" charset="0"/>
              </a:rPr>
              <a:t>We will </a:t>
            </a:r>
            <a:r>
              <a:rPr lang="en-US" sz="4800" dirty="0">
                <a:latin typeface="Dekko" panose="020B0604020202020204" charset="0"/>
                <a:cs typeface="Dekko" panose="020B0604020202020204" charset="0"/>
              </a:rPr>
              <a:t>reject the </a:t>
            </a:r>
            <a:r>
              <a:rPr lang="en-US" sz="6000" b="1" dirty="0">
                <a:solidFill>
                  <a:srgbClr val="FF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H₀</a:t>
            </a:r>
            <a:r>
              <a:rPr lang="en-US" sz="4800" b="1" dirty="0">
                <a:solidFill>
                  <a:srgbClr val="FF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</a:t>
            </a:r>
            <a:r>
              <a:rPr lang="en-US" sz="4800" dirty="0" smtClean="0">
                <a:latin typeface="Dekko" panose="020B0604020202020204" charset="0"/>
                <a:cs typeface="Dekko" panose="020B0604020202020204" charset="0"/>
              </a:rPr>
              <a:t>of independence. Hence, </a:t>
            </a:r>
            <a:r>
              <a:rPr lang="en-US" sz="4800" dirty="0">
                <a:latin typeface="Dekko" panose="020B0604020202020204" charset="0"/>
                <a:cs typeface="Dekko" panose="020B0604020202020204" charset="0"/>
              </a:rPr>
              <a:t>life goal clarity does indeed influence </a:t>
            </a:r>
            <a:r>
              <a:rPr lang="en-US" sz="4800" dirty="0" smtClean="0">
                <a:latin typeface="Dekko" panose="020B0604020202020204" charset="0"/>
                <a:cs typeface="Dekko" panose="020B0604020202020204" charset="0"/>
              </a:rPr>
              <a:t>progress.</a:t>
            </a:r>
            <a:endParaRPr lang="en-US" sz="3200" dirty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</p:txBody>
      </p:sp>
      <p:sp>
        <p:nvSpPr>
          <p:cNvPr id="7" name="Freeform 7"/>
          <p:cNvSpPr/>
          <p:nvPr/>
        </p:nvSpPr>
        <p:spPr>
          <a:xfrm rot="469756">
            <a:off x="5398614" y="1792583"/>
            <a:ext cx="7653701" cy="877878"/>
          </a:xfrm>
          <a:custGeom>
            <a:avLst/>
            <a:gdLst/>
            <a:ahLst/>
            <a:cxnLst/>
            <a:rect l="l" t="t" r="r" b="b"/>
            <a:pathLst>
              <a:path w="7653701" h="1001939">
                <a:moveTo>
                  <a:pt x="0" y="0"/>
                </a:moveTo>
                <a:lnTo>
                  <a:pt x="7653702" y="0"/>
                </a:lnTo>
                <a:lnTo>
                  <a:pt x="7653702" y="1001939"/>
                </a:lnTo>
                <a:lnTo>
                  <a:pt x="0" y="1001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160784">
            <a:off x="-1117694" y="5887769"/>
            <a:ext cx="3767956" cy="1699006"/>
          </a:xfrm>
          <a:custGeom>
            <a:avLst/>
            <a:gdLst/>
            <a:ahLst/>
            <a:cxnLst/>
            <a:rect l="l" t="t" r="r" b="b"/>
            <a:pathLst>
              <a:path w="3767956" h="1699006">
                <a:moveTo>
                  <a:pt x="0" y="0"/>
                </a:moveTo>
                <a:lnTo>
                  <a:pt x="3767957" y="0"/>
                </a:lnTo>
                <a:lnTo>
                  <a:pt x="3767957" y="1699006"/>
                </a:lnTo>
                <a:lnTo>
                  <a:pt x="0" y="1699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88331">
            <a:off x="15293040" y="1891534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Rectangle 9"/>
          <p:cNvSpPr/>
          <p:nvPr/>
        </p:nvSpPr>
        <p:spPr>
          <a:xfrm>
            <a:off x="2060122" y="6617017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Chi-square: 57.99</a:t>
            </a:r>
            <a:endParaRPr lang="en-US" sz="3600" b="1" dirty="0"/>
          </a:p>
        </p:txBody>
      </p:sp>
      <p:sp>
        <p:nvSpPr>
          <p:cNvPr id="12" name="Rectangle 11"/>
          <p:cNvSpPr/>
          <p:nvPr/>
        </p:nvSpPr>
        <p:spPr>
          <a:xfrm>
            <a:off x="9914136" y="6617017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P-value: 0.0000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0710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164" y="438150"/>
            <a:ext cx="11933671" cy="9410700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 rot="-988331">
            <a:off x="14316157" y="1606234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80643" y="0"/>
            <a:ext cx="4138446" cy="4853924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160784">
            <a:off x="13226856" y="8230916"/>
            <a:ext cx="3767956" cy="1699006"/>
          </a:xfrm>
          <a:custGeom>
            <a:avLst/>
            <a:gdLst/>
            <a:ahLst/>
            <a:cxnLst/>
            <a:rect l="l" t="t" r="r" b="b"/>
            <a:pathLst>
              <a:path w="3767956" h="1699006">
                <a:moveTo>
                  <a:pt x="0" y="0"/>
                </a:moveTo>
                <a:lnTo>
                  <a:pt x="3767957" y="0"/>
                </a:lnTo>
                <a:lnTo>
                  <a:pt x="3767957" y="1699006"/>
                </a:lnTo>
                <a:lnTo>
                  <a:pt x="0" y="16990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490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54648">
            <a:off x="2761997" y="-4811105"/>
            <a:ext cx="12537491" cy="19833854"/>
          </a:xfrm>
          <a:custGeom>
            <a:avLst/>
            <a:gdLst/>
            <a:ahLst/>
            <a:cxnLst/>
            <a:rect l="l" t="t" r="r" b="b"/>
            <a:pathLst>
              <a:path w="16113378" h="20465731">
                <a:moveTo>
                  <a:pt x="0" y="0"/>
                </a:moveTo>
                <a:lnTo>
                  <a:pt x="16113378" y="0"/>
                </a:lnTo>
                <a:lnTo>
                  <a:pt x="16113378" y="20465731"/>
                </a:lnTo>
                <a:lnTo>
                  <a:pt x="0" y="2046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60792" y="0"/>
            <a:ext cx="3481353" cy="3321290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66800" y="520374"/>
            <a:ext cx="16764000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8000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Goal-Setting and Progress </a:t>
            </a:r>
            <a:endParaRPr lang="en-US" sz="8000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8959"/>
              </a:lnSpc>
            </a:pPr>
            <a:endParaRPr lang="en-US" sz="6399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dirty="0" smtClean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2.</a:t>
            </a:r>
            <a:r>
              <a:rPr lang="en-US" sz="6600" b="1" dirty="0" smtClean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6000" b="1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How are you working towards achieving your </a:t>
            </a:r>
            <a:r>
              <a:rPr lang="en-US" sz="6000" b="1" dirty="0" smtClean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goals.</a:t>
            </a:r>
            <a:endParaRPr lang="en-US" sz="6399" b="1" dirty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66800" y="3982860"/>
            <a:ext cx="16763999" cy="5642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66"/>
              </a:lnSpc>
            </a:pPr>
            <a:endParaRPr lang="en-US" sz="6000" b="1" dirty="0" smtClean="0">
              <a:solidFill>
                <a:srgbClr val="FF0000"/>
              </a:solidFill>
              <a:latin typeface="Dekko"/>
              <a:ea typeface="Dekko"/>
              <a:cs typeface="Dekko"/>
              <a:sym typeface="Dekko"/>
            </a:endParaRPr>
          </a:p>
          <a:p>
            <a:pPr>
              <a:lnSpc>
                <a:spcPts val="3966"/>
              </a:lnSpc>
            </a:pPr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H</a:t>
            </a:r>
            <a:r>
              <a:rPr lang="en-US" sz="6000" b="1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₀</a:t>
            </a:r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 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</a:rPr>
              <a:t>How 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</a:rPr>
              <a:t>you are working towards your goals and belief in self-awareness are 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</a:rPr>
              <a:t>independent.</a:t>
            </a:r>
            <a:endParaRPr lang="en-US" sz="4400" dirty="0" smtClean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  <a:p>
            <a:pPr>
              <a:lnSpc>
                <a:spcPts val="3966"/>
              </a:lnSpc>
            </a:pPr>
            <a:endParaRPr lang="en-US" sz="4400" dirty="0" smtClean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  <a:p>
            <a:pPr>
              <a:lnSpc>
                <a:spcPts val="3966"/>
              </a:lnSpc>
            </a:pPr>
            <a:r>
              <a:rPr lang="en-US" sz="72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H</a:t>
            </a:r>
            <a:r>
              <a:rPr lang="en-US" sz="7200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₁</a:t>
            </a:r>
            <a:r>
              <a:rPr lang="en-US" sz="72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 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</a:rPr>
              <a:t>How you are working towards your goals and belief in self-awareness are 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</a:rPr>
              <a:t>dependent.</a:t>
            </a:r>
          </a:p>
          <a:p>
            <a:pPr>
              <a:lnSpc>
                <a:spcPts val="3966"/>
              </a:lnSpc>
            </a:pPr>
            <a:endParaRPr lang="en-US" sz="4400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r>
              <a:rPr lang="en-US" sz="4400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                     </a:t>
            </a:r>
            <a:endParaRPr lang="en-US" sz="4400" dirty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endParaRPr lang="en-US" sz="4400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 algn="ctr">
              <a:lnSpc>
                <a:spcPts val="3966"/>
              </a:lnSpc>
            </a:pPr>
            <a:r>
              <a:rPr lang="en-US" sz="4400" dirty="0" smtClean="0"/>
              <a:t>We will </a:t>
            </a:r>
            <a:r>
              <a:rPr lang="en-US" sz="4400" dirty="0"/>
              <a:t>reject the </a:t>
            </a:r>
            <a:r>
              <a:rPr lang="en-US" sz="5400" b="1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H₀</a:t>
            </a:r>
            <a:r>
              <a:rPr lang="en-US" sz="4400" dirty="0" smtClean="0"/>
              <a:t>, </a:t>
            </a:r>
            <a:r>
              <a:rPr lang="en-US" sz="4400" dirty="0"/>
              <a:t>showing that how people work towards their goals is linked to their belief in self-awareness improving decision-making.</a:t>
            </a:r>
            <a:endParaRPr lang="en-US" sz="4400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</p:txBody>
      </p:sp>
      <p:sp>
        <p:nvSpPr>
          <p:cNvPr id="7" name="Freeform 7"/>
          <p:cNvSpPr/>
          <p:nvPr/>
        </p:nvSpPr>
        <p:spPr>
          <a:xfrm rot="469756">
            <a:off x="5317149" y="1653618"/>
            <a:ext cx="7653701" cy="877878"/>
          </a:xfrm>
          <a:custGeom>
            <a:avLst/>
            <a:gdLst/>
            <a:ahLst/>
            <a:cxnLst/>
            <a:rect l="l" t="t" r="r" b="b"/>
            <a:pathLst>
              <a:path w="7653701" h="1001939">
                <a:moveTo>
                  <a:pt x="0" y="0"/>
                </a:moveTo>
                <a:lnTo>
                  <a:pt x="7653702" y="0"/>
                </a:lnTo>
                <a:lnTo>
                  <a:pt x="7653702" y="1001939"/>
                </a:lnTo>
                <a:lnTo>
                  <a:pt x="0" y="1001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160784">
            <a:off x="-1593360" y="7233592"/>
            <a:ext cx="3767956" cy="1699006"/>
          </a:xfrm>
          <a:custGeom>
            <a:avLst/>
            <a:gdLst/>
            <a:ahLst/>
            <a:cxnLst/>
            <a:rect l="l" t="t" r="r" b="b"/>
            <a:pathLst>
              <a:path w="3767956" h="1699006">
                <a:moveTo>
                  <a:pt x="0" y="0"/>
                </a:moveTo>
                <a:lnTo>
                  <a:pt x="3767957" y="0"/>
                </a:lnTo>
                <a:lnTo>
                  <a:pt x="3767957" y="1699006"/>
                </a:lnTo>
                <a:lnTo>
                  <a:pt x="0" y="1699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88331">
            <a:off x="17003169" y="1319926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Rectangle 9"/>
          <p:cNvSpPr/>
          <p:nvPr/>
        </p:nvSpPr>
        <p:spPr>
          <a:xfrm>
            <a:off x="2130728" y="7084417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Chi-square: 33.79</a:t>
            </a:r>
            <a:endParaRPr lang="en-US" sz="3600" b="1" dirty="0"/>
          </a:p>
        </p:txBody>
      </p:sp>
      <p:sp>
        <p:nvSpPr>
          <p:cNvPr id="12" name="Rectangle 11"/>
          <p:cNvSpPr/>
          <p:nvPr/>
        </p:nvSpPr>
        <p:spPr>
          <a:xfrm>
            <a:off x="10295438" y="7084416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P-value: 0.0000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7995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15" y="682559"/>
            <a:ext cx="13436570" cy="8921882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 rot="-988331">
            <a:off x="15654153" y="866075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160784">
            <a:off x="-411504" y="8011841"/>
            <a:ext cx="3767956" cy="1699006"/>
          </a:xfrm>
          <a:custGeom>
            <a:avLst/>
            <a:gdLst/>
            <a:ahLst/>
            <a:cxnLst/>
            <a:rect l="l" t="t" r="r" b="b"/>
            <a:pathLst>
              <a:path w="3767956" h="1699006">
                <a:moveTo>
                  <a:pt x="0" y="0"/>
                </a:moveTo>
                <a:lnTo>
                  <a:pt x="3767957" y="0"/>
                </a:lnTo>
                <a:lnTo>
                  <a:pt x="3767957" y="1699006"/>
                </a:lnTo>
                <a:lnTo>
                  <a:pt x="0" y="16990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86544" y="0"/>
            <a:ext cx="3358281" cy="3430123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5795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54648">
            <a:off x="2745617" y="-4706553"/>
            <a:ext cx="12413443" cy="19547706"/>
          </a:xfrm>
          <a:custGeom>
            <a:avLst/>
            <a:gdLst/>
            <a:ahLst/>
            <a:cxnLst/>
            <a:rect l="l" t="t" r="r" b="b"/>
            <a:pathLst>
              <a:path w="16113378" h="20465731">
                <a:moveTo>
                  <a:pt x="0" y="0"/>
                </a:moveTo>
                <a:lnTo>
                  <a:pt x="16113378" y="0"/>
                </a:lnTo>
                <a:lnTo>
                  <a:pt x="16113378" y="20465731"/>
                </a:lnTo>
                <a:lnTo>
                  <a:pt x="0" y="2046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79982" y="0"/>
            <a:ext cx="3464463" cy="3345073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615618"/>
            <a:ext cx="18516600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8800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Self-Awareness and </a:t>
            </a:r>
            <a:r>
              <a:rPr lang="en-US" sz="8800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Strength</a:t>
            </a:r>
            <a:endParaRPr lang="en-US" sz="8800" dirty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000" dirty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000" b="1" dirty="0" smtClean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7200" b="1" dirty="0" smtClean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r>
              <a:rPr lang="en-US" sz="7200" b="1" dirty="0" smtClean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  </a:t>
            </a:r>
            <a:r>
              <a:rPr lang="en-US" sz="7200" b="1" dirty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3</a:t>
            </a:r>
            <a:r>
              <a:rPr lang="en-US" sz="7200" b="1" dirty="0" smtClean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.</a:t>
            </a:r>
            <a:r>
              <a:rPr lang="en-US" sz="8000" b="1" dirty="0" smtClean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6600" b="1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what is your progress towards your goal</a:t>
            </a:r>
            <a:r>
              <a:rPr lang="en-US" sz="6000" b="1" dirty="0" smtClean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.</a:t>
            </a:r>
            <a:endParaRPr lang="en-US" sz="6600" b="1" dirty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38200" y="3541074"/>
            <a:ext cx="17449800" cy="6052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2800" b="1" dirty="0">
              <a:solidFill>
                <a:srgbClr val="FF0000"/>
              </a:solidFill>
              <a:latin typeface="Dekko"/>
              <a:ea typeface="Dekko"/>
              <a:cs typeface="Dekko"/>
              <a:sym typeface="Dekko"/>
            </a:endParaRPr>
          </a:p>
          <a:p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  H</a:t>
            </a:r>
            <a:r>
              <a:rPr lang="en-US" sz="6000" b="1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₀</a:t>
            </a:r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 </a:t>
            </a:r>
            <a:r>
              <a:rPr lang="en-US" sz="4800" dirty="0">
                <a:latin typeface="Dekko" panose="020B0604020202020204" charset="0"/>
                <a:cs typeface="Dekko" panose="020B0604020202020204" charset="0"/>
              </a:rPr>
              <a:t>The </a:t>
            </a:r>
            <a:r>
              <a:rPr lang="en-US" sz="4800" dirty="0" smtClean="0">
                <a:latin typeface="Dekko" panose="020B0604020202020204" charset="0"/>
                <a:cs typeface="Dekko" panose="020B0604020202020204" charset="0"/>
              </a:rPr>
              <a:t>mean of goal </a:t>
            </a:r>
            <a:r>
              <a:rPr lang="en-US" sz="4800" dirty="0">
                <a:latin typeface="Dekko" panose="020B0604020202020204" charset="0"/>
                <a:cs typeface="Dekko" panose="020B0604020202020204" charset="0"/>
              </a:rPr>
              <a:t>progress  ≠  </a:t>
            </a:r>
            <a:r>
              <a:rPr lang="en-US" sz="4800" dirty="0" smtClean="0">
                <a:latin typeface="Dekko" panose="020B0604020202020204" charset="0"/>
                <a:cs typeface="Dekko" panose="020B0604020202020204" charset="0"/>
              </a:rPr>
              <a:t>5.</a:t>
            </a:r>
            <a:endParaRPr lang="en-US" sz="4800" b="1" dirty="0" smtClean="0">
              <a:latin typeface="Dekko" panose="020B0604020202020204" charset="0"/>
              <a:cs typeface="Dekko" panose="020B0604020202020204" charset="0"/>
            </a:endParaRPr>
          </a:p>
          <a:p>
            <a:r>
              <a:rPr lang="en-US" sz="66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  H</a:t>
            </a:r>
            <a:r>
              <a:rPr lang="en-US" sz="6600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₁</a:t>
            </a:r>
            <a:r>
              <a:rPr lang="en-US" sz="72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  <a:sym typeface="Dekko"/>
              </a:rPr>
              <a:t> </a:t>
            </a:r>
            <a:r>
              <a:rPr lang="en-US" sz="4800" dirty="0">
                <a:latin typeface="Dekko" panose="020B0604020202020204" charset="0"/>
                <a:cs typeface="Dekko" panose="020B0604020202020204" charset="0"/>
                <a:sym typeface="Dekko"/>
              </a:rPr>
              <a:t>T</a:t>
            </a:r>
            <a:r>
              <a:rPr lang="en-US" sz="4800" dirty="0" smtClean="0">
                <a:latin typeface="Dekko" panose="020B0604020202020204" charset="0"/>
                <a:cs typeface="Dekko" panose="020B0604020202020204" charset="0"/>
              </a:rPr>
              <a:t>he mean of goal progress = 5. </a:t>
            </a:r>
            <a:endParaRPr lang="en-US" sz="6000" dirty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44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4400" dirty="0" smtClean="0"/>
          </a:p>
          <a:p>
            <a:pPr algn="ctr">
              <a:lnSpc>
                <a:spcPts val="3966"/>
              </a:lnSpc>
            </a:pPr>
            <a:endParaRPr lang="en-US" sz="54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54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5400" dirty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5400" dirty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We </a:t>
            </a:r>
            <a:r>
              <a:rPr lang="en-US" sz="5400" b="1" dirty="0">
                <a:latin typeface="Dekko" panose="020B0604020202020204" charset="0"/>
                <a:cs typeface="Dekko" panose="020B0604020202020204" charset="0"/>
              </a:rPr>
              <a:t>reject </a:t>
            </a:r>
            <a:r>
              <a:rPr lang="en-US" sz="5400" b="1" dirty="0" smtClean="0">
                <a:latin typeface="Dekko" panose="020B0604020202020204" charset="0"/>
                <a:cs typeface="Dekko" panose="020B0604020202020204" charset="0"/>
              </a:rPr>
              <a:t>the</a:t>
            </a:r>
            <a:r>
              <a:rPr lang="en-US" sz="7200" b="1" dirty="0" smtClean="0">
                <a:latin typeface="Dekko" panose="020B0604020202020204" charset="0"/>
                <a:cs typeface="Dekko" panose="020B0604020202020204" charset="0"/>
              </a:rPr>
              <a:t> </a:t>
            </a:r>
            <a:r>
              <a:rPr lang="en-US" sz="7200" b="1" dirty="0">
                <a:solidFill>
                  <a:srgbClr val="FF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H</a:t>
            </a:r>
            <a:r>
              <a:rPr lang="en-US" sz="7200" b="1" dirty="0" smtClean="0">
                <a:solidFill>
                  <a:srgbClr val="FF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₀</a:t>
            </a:r>
            <a:r>
              <a:rPr lang="en-US" sz="5400" dirty="0" smtClean="0">
                <a:sym typeface="Dekko"/>
              </a:rPr>
              <a:t> </a:t>
            </a: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of equal means and accept</a:t>
            </a:r>
            <a:r>
              <a:rPr lang="en-US" sz="6600" b="1" dirty="0" smtClean="0">
                <a:latin typeface="Dekko" panose="020B0604020202020204" charset="0"/>
                <a:cs typeface="Dekko" panose="020B0604020202020204" charset="0"/>
              </a:rPr>
              <a:t> </a:t>
            </a:r>
            <a:r>
              <a:rPr lang="en-US" sz="6600" b="1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H</a:t>
            </a:r>
            <a:r>
              <a:rPr lang="en-US" sz="66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₁</a:t>
            </a: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.</a:t>
            </a:r>
            <a:endParaRPr lang="en-US" sz="5400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</p:txBody>
      </p:sp>
      <p:sp>
        <p:nvSpPr>
          <p:cNvPr id="7" name="Freeform 7"/>
          <p:cNvSpPr/>
          <p:nvPr/>
        </p:nvSpPr>
        <p:spPr>
          <a:xfrm rot="469756">
            <a:off x="5431450" y="1607770"/>
            <a:ext cx="7653701" cy="877878"/>
          </a:xfrm>
          <a:custGeom>
            <a:avLst/>
            <a:gdLst/>
            <a:ahLst/>
            <a:cxnLst/>
            <a:rect l="l" t="t" r="r" b="b"/>
            <a:pathLst>
              <a:path w="7653701" h="1001939">
                <a:moveTo>
                  <a:pt x="0" y="0"/>
                </a:moveTo>
                <a:lnTo>
                  <a:pt x="7653702" y="0"/>
                </a:lnTo>
                <a:lnTo>
                  <a:pt x="7653702" y="1001939"/>
                </a:lnTo>
                <a:lnTo>
                  <a:pt x="0" y="1001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88331">
            <a:off x="17003169" y="1319926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Rectangle 9"/>
          <p:cNvSpPr/>
          <p:nvPr/>
        </p:nvSpPr>
        <p:spPr>
          <a:xfrm>
            <a:off x="6096000" y="6263617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Mean value: 5.23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5339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10" y="533400"/>
            <a:ext cx="14230379" cy="9220200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 rot="-988331">
            <a:off x="15293040" y="1891534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160784">
            <a:off x="-831471" y="8011841"/>
            <a:ext cx="3767956" cy="1699006"/>
          </a:xfrm>
          <a:custGeom>
            <a:avLst/>
            <a:gdLst/>
            <a:ahLst/>
            <a:cxnLst/>
            <a:rect l="l" t="t" r="r" b="b"/>
            <a:pathLst>
              <a:path w="3767956" h="1699006">
                <a:moveTo>
                  <a:pt x="0" y="0"/>
                </a:moveTo>
                <a:lnTo>
                  <a:pt x="3767957" y="0"/>
                </a:lnTo>
                <a:lnTo>
                  <a:pt x="3767957" y="1699006"/>
                </a:lnTo>
                <a:lnTo>
                  <a:pt x="0" y="16990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19165" y="0"/>
            <a:ext cx="3444912" cy="3086100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371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54648">
            <a:off x="2775538" y="-4429365"/>
            <a:ext cx="12612701" cy="19163222"/>
          </a:xfrm>
          <a:custGeom>
            <a:avLst/>
            <a:gdLst/>
            <a:ahLst/>
            <a:cxnLst/>
            <a:rect l="l" t="t" r="r" b="b"/>
            <a:pathLst>
              <a:path w="16113378" h="20465731">
                <a:moveTo>
                  <a:pt x="0" y="0"/>
                </a:moveTo>
                <a:lnTo>
                  <a:pt x="16113378" y="0"/>
                </a:lnTo>
                <a:lnTo>
                  <a:pt x="16113378" y="20465731"/>
                </a:lnTo>
                <a:lnTo>
                  <a:pt x="0" y="2046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60792" y="-49023"/>
            <a:ext cx="3598504" cy="3590158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16074" y="425749"/>
            <a:ext cx="16764000" cy="325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8000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Goal-Setting and Progress </a:t>
            </a:r>
          </a:p>
          <a:p>
            <a:pPr algn="ctr">
              <a:lnSpc>
                <a:spcPts val="8959"/>
              </a:lnSpc>
              <a:spcBef>
                <a:spcPct val="0"/>
              </a:spcBef>
            </a:pPr>
            <a:endParaRPr lang="en-US" sz="6399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4000" dirty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r>
              <a:rPr lang="en-US" sz="6600" b="1" dirty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4</a:t>
            </a:r>
            <a:r>
              <a:rPr lang="en-US" sz="6600" b="1" dirty="0" smtClean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.</a:t>
            </a:r>
            <a:r>
              <a:rPr lang="en-US" sz="7200" b="1" dirty="0" smtClean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6600" b="1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What is your response to </a:t>
            </a:r>
            <a:r>
              <a:rPr lang="en-US" sz="6600" b="1" dirty="0" smtClean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an achievement.</a:t>
            </a:r>
            <a:endParaRPr lang="en-US" sz="6600" b="1" dirty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00200" y="3265089"/>
            <a:ext cx="16078199" cy="6668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66"/>
              </a:lnSpc>
            </a:pPr>
            <a:endParaRPr lang="en-US" sz="6000" b="1" dirty="0" smtClean="0">
              <a:solidFill>
                <a:srgbClr val="FF0000"/>
              </a:solidFill>
              <a:latin typeface="Dekko"/>
              <a:ea typeface="Dekko"/>
              <a:cs typeface="Dekko"/>
              <a:sym typeface="Dekko"/>
            </a:endParaRPr>
          </a:p>
          <a:p>
            <a:pPr>
              <a:lnSpc>
                <a:spcPts val="3966"/>
              </a:lnSpc>
            </a:pPr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H</a:t>
            </a:r>
            <a:r>
              <a:rPr lang="en-US" sz="6000" b="1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₀</a:t>
            </a:r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 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</a:rPr>
              <a:t>How people respond to achievements has </a:t>
            </a:r>
            <a:r>
              <a:rPr lang="en-US" sz="4400" b="1" dirty="0">
                <a:latin typeface="Dekko" panose="020B0604020202020204" charset="0"/>
                <a:cs typeface="Dekko" panose="020B0604020202020204" charset="0"/>
              </a:rPr>
              <a:t>no effect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</a:rPr>
              <a:t> on how they cope with 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</a:rPr>
              <a:t>setbacks</a:t>
            </a:r>
          </a:p>
          <a:p>
            <a:pPr>
              <a:lnSpc>
                <a:spcPts val="3966"/>
              </a:lnSpc>
            </a:pPr>
            <a:endParaRPr lang="en-US" sz="4400" dirty="0" smtClean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  <a:p>
            <a:pPr>
              <a:lnSpc>
                <a:spcPts val="3966"/>
              </a:lnSpc>
            </a:pPr>
            <a:r>
              <a:rPr lang="en-US" sz="72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H</a:t>
            </a:r>
            <a:r>
              <a:rPr lang="en-US" sz="7200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₁</a:t>
            </a:r>
            <a:r>
              <a:rPr lang="en-US" sz="72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 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</a:rPr>
              <a:t>The way people respond to achievements </a:t>
            </a:r>
            <a:r>
              <a:rPr lang="en-US" sz="4400" b="1" dirty="0">
                <a:latin typeface="Dekko" panose="020B0604020202020204" charset="0"/>
                <a:cs typeface="Dekko" panose="020B0604020202020204" charset="0"/>
              </a:rPr>
              <a:t>shapes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</a:rPr>
              <a:t> how they cope with setbacks</a:t>
            </a:r>
            <a:endParaRPr lang="en-US" sz="4400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r>
              <a:rPr lang="en-US" sz="4400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                     </a:t>
            </a:r>
            <a:endParaRPr lang="en-US" sz="4400" dirty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endParaRPr lang="en-US" sz="4400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endParaRPr lang="en-US" sz="4400" dirty="0" smtClean="0"/>
          </a:p>
          <a:p>
            <a:pPr algn="ctr">
              <a:lnSpc>
                <a:spcPts val="3966"/>
              </a:lnSpc>
            </a:pPr>
            <a:endParaRPr lang="en-US" sz="44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r>
              <a:rPr lang="en-US" sz="4400" dirty="0" smtClean="0">
                <a:latin typeface="Dekko" panose="020B0604020202020204" charset="0"/>
                <a:cs typeface="Dekko" panose="020B0604020202020204" charset="0"/>
              </a:rPr>
              <a:t>We will reject the </a:t>
            </a:r>
            <a:r>
              <a:rPr lang="en-US" sz="6000" b="1" dirty="0">
                <a:solidFill>
                  <a:srgbClr val="FF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H</a:t>
            </a:r>
            <a:r>
              <a:rPr lang="en-US" sz="6000" b="1" dirty="0" smtClean="0">
                <a:solidFill>
                  <a:srgbClr val="FF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₀ 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</a:rPr>
              <a:t>of independence. Hence, proving 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</a:rPr>
              <a:t>that 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</a:rPr>
              <a:t>response 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</a:rPr>
              <a:t>to success 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</a:rPr>
              <a:t>shapes approach 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</a:rPr>
              <a:t>to failure, highlighting a clear connection between achievement reactions and setback coping strategies</a:t>
            </a:r>
            <a:r>
              <a:rPr lang="en-US" sz="4400" dirty="0"/>
              <a:t>.</a:t>
            </a:r>
            <a:endParaRPr lang="en-US" sz="4400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</p:txBody>
      </p:sp>
      <p:sp>
        <p:nvSpPr>
          <p:cNvPr id="7" name="Freeform 7"/>
          <p:cNvSpPr/>
          <p:nvPr/>
        </p:nvSpPr>
        <p:spPr>
          <a:xfrm rot="469756">
            <a:off x="5771224" y="1473484"/>
            <a:ext cx="7653701" cy="877878"/>
          </a:xfrm>
          <a:custGeom>
            <a:avLst/>
            <a:gdLst/>
            <a:ahLst/>
            <a:cxnLst/>
            <a:rect l="l" t="t" r="r" b="b"/>
            <a:pathLst>
              <a:path w="7653701" h="1001939">
                <a:moveTo>
                  <a:pt x="0" y="0"/>
                </a:moveTo>
                <a:lnTo>
                  <a:pt x="7653702" y="0"/>
                </a:lnTo>
                <a:lnTo>
                  <a:pt x="7653702" y="1001939"/>
                </a:lnTo>
                <a:lnTo>
                  <a:pt x="0" y="1001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160784">
            <a:off x="-1547903" y="7658422"/>
            <a:ext cx="3767956" cy="1699006"/>
          </a:xfrm>
          <a:custGeom>
            <a:avLst/>
            <a:gdLst/>
            <a:ahLst/>
            <a:cxnLst/>
            <a:rect l="l" t="t" r="r" b="b"/>
            <a:pathLst>
              <a:path w="3767956" h="1699006">
                <a:moveTo>
                  <a:pt x="0" y="0"/>
                </a:moveTo>
                <a:lnTo>
                  <a:pt x="3767957" y="0"/>
                </a:lnTo>
                <a:lnTo>
                  <a:pt x="3767957" y="1699006"/>
                </a:lnTo>
                <a:lnTo>
                  <a:pt x="0" y="1699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88331">
            <a:off x="17003169" y="1319926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Rectangle 9"/>
          <p:cNvSpPr/>
          <p:nvPr/>
        </p:nvSpPr>
        <p:spPr>
          <a:xfrm>
            <a:off x="2365327" y="6522391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Chi-square: 15.01</a:t>
            </a:r>
            <a:endParaRPr lang="en-US" sz="3600" b="1" dirty="0"/>
          </a:p>
        </p:txBody>
      </p:sp>
      <p:sp>
        <p:nvSpPr>
          <p:cNvPr id="12" name="Rectangle 11"/>
          <p:cNvSpPr/>
          <p:nvPr/>
        </p:nvSpPr>
        <p:spPr>
          <a:xfrm>
            <a:off x="10345620" y="6522391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P-value: 0.0202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8146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15" y="854009"/>
            <a:ext cx="13284170" cy="8578982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 rot="-988331">
            <a:off x="15293040" y="1891534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160784">
            <a:off x="-219957" y="7157833"/>
            <a:ext cx="3767956" cy="1699006"/>
          </a:xfrm>
          <a:custGeom>
            <a:avLst/>
            <a:gdLst/>
            <a:ahLst/>
            <a:cxnLst/>
            <a:rect l="l" t="t" r="r" b="b"/>
            <a:pathLst>
              <a:path w="3767956" h="1699006">
                <a:moveTo>
                  <a:pt x="0" y="0"/>
                </a:moveTo>
                <a:lnTo>
                  <a:pt x="3767957" y="0"/>
                </a:lnTo>
                <a:lnTo>
                  <a:pt x="3767957" y="1699006"/>
                </a:lnTo>
                <a:lnTo>
                  <a:pt x="0" y="16990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3079207" cy="3541182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20802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66813">
            <a:off x="3750727" y="-1706540"/>
            <a:ext cx="10786546" cy="13700079"/>
          </a:xfrm>
          <a:custGeom>
            <a:avLst/>
            <a:gdLst/>
            <a:ahLst/>
            <a:cxnLst/>
            <a:rect l="l" t="t" r="r" b="b"/>
            <a:pathLst>
              <a:path w="10786546" h="13700079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1644" y="529928"/>
            <a:ext cx="4121568" cy="4114800"/>
          </a:xfrm>
          <a:custGeom>
            <a:avLst/>
            <a:gdLst/>
            <a:ahLst/>
            <a:cxnLst/>
            <a:rect l="l" t="t" r="r" b="b"/>
            <a:pathLst>
              <a:path w="4121568" h="4114800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00336" y="2005067"/>
            <a:ext cx="10656837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85090" y="5086350"/>
            <a:ext cx="10287328" cy="3475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2"/>
              </a:lnSpc>
            </a:pPr>
            <a:r>
              <a:rPr lang="en-US" sz="420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Self-awareness is the ability to recognize and understand one’s emotions, thoughts, and behaviors. It plays a vital role in personal growth, decision-making, and professional development.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486400" y="4307578"/>
            <a:ext cx="7315200" cy="288178"/>
            <a:chOff x="0" y="0"/>
            <a:chExt cx="9753600" cy="3842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53600" cy="212806"/>
            </a:xfrm>
            <a:custGeom>
              <a:avLst/>
              <a:gdLst/>
              <a:ahLst/>
              <a:cxnLst/>
              <a:rect l="l" t="t" r="r" b="b"/>
              <a:pathLst>
                <a:path w="9753600" h="212806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685043" y="212806"/>
              <a:ext cx="7857304" cy="171432"/>
            </a:xfrm>
            <a:custGeom>
              <a:avLst/>
              <a:gdLst/>
              <a:ahLst/>
              <a:cxnLst/>
              <a:rect l="l" t="t" r="r" b="b"/>
              <a:pathLst>
                <a:path w="7857304" h="171432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-445901">
            <a:off x="4543609" y="771352"/>
            <a:ext cx="9200782" cy="9173996"/>
          </a:xfrm>
          <a:custGeom>
            <a:avLst/>
            <a:gdLst/>
            <a:ahLst/>
            <a:cxnLst/>
            <a:rect l="l" t="t" r="r" b="b"/>
            <a:pathLst>
              <a:path w="9200782" h="9173996">
                <a:moveTo>
                  <a:pt x="0" y="0"/>
                </a:moveTo>
                <a:lnTo>
                  <a:pt x="9200782" y="0"/>
                </a:lnTo>
                <a:lnTo>
                  <a:pt x="9200782" y="9173996"/>
                </a:lnTo>
                <a:lnTo>
                  <a:pt x="0" y="917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171973">
            <a:off x="5366528" y="2600435"/>
            <a:ext cx="7407673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endParaRPr lang="en-US" sz="9600" b="1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5435"/>
              </a:lnSpc>
            </a:pPr>
            <a:r>
              <a:rPr lang="en-US" sz="9600" b="1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Self-Awareness</a:t>
            </a:r>
          </a:p>
          <a:p>
            <a:pPr algn="ctr">
              <a:lnSpc>
                <a:spcPts val="5435"/>
              </a:lnSpc>
            </a:pPr>
            <a:r>
              <a:rPr lang="en-US" sz="9600" b="1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 </a:t>
            </a:r>
          </a:p>
          <a:p>
            <a:pPr algn="ctr">
              <a:lnSpc>
                <a:spcPts val="5435"/>
              </a:lnSpc>
            </a:pPr>
            <a:r>
              <a:rPr lang="en-US" sz="9600" b="1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and Mental</a:t>
            </a:r>
          </a:p>
          <a:p>
            <a:pPr algn="ctr">
              <a:lnSpc>
                <a:spcPts val="5435"/>
              </a:lnSpc>
            </a:pPr>
            <a:endParaRPr lang="en-US" sz="9600" b="1" dirty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5435"/>
              </a:lnSpc>
            </a:pPr>
            <a:r>
              <a:rPr lang="en-US" sz="9600" b="1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 </a:t>
            </a:r>
            <a:r>
              <a:rPr lang="en-US" sz="9600" b="1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Health</a:t>
            </a:r>
            <a:endParaRPr lang="en-US" sz="8800" b="1" dirty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</p:txBody>
      </p:sp>
      <p:sp>
        <p:nvSpPr>
          <p:cNvPr id="5" name="Freeform 5"/>
          <p:cNvSpPr/>
          <p:nvPr/>
        </p:nvSpPr>
        <p:spPr>
          <a:xfrm rot="137152">
            <a:off x="3720539" y="6812287"/>
            <a:ext cx="2829761" cy="2686683"/>
          </a:xfrm>
          <a:custGeom>
            <a:avLst/>
            <a:gdLst/>
            <a:ahLst/>
            <a:cxnLst/>
            <a:rect l="l" t="t" r="r" b="b"/>
            <a:pathLst>
              <a:path w="2829761" h="2686683">
                <a:moveTo>
                  <a:pt x="0" y="0"/>
                </a:moveTo>
                <a:lnTo>
                  <a:pt x="2829761" y="0"/>
                </a:lnTo>
                <a:lnTo>
                  <a:pt x="2829761" y="2686682"/>
                </a:lnTo>
                <a:lnTo>
                  <a:pt x="0" y="2686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71662">
            <a:off x="4402112" y="7257625"/>
            <a:ext cx="1466614" cy="1402617"/>
          </a:xfrm>
          <a:custGeom>
            <a:avLst/>
            <a:gdLst/>
            <a:ahLst/>
            <a:cxnLst/>
            <a:rect l="l" t="t" r="r" b="b"/>
            <a:pathLst>
              <a:path w="1466614" h="1402617">
                <a:moveTo>
                  <a:pt x="0" y="0"/>
                </a:moveTo>
                <a:lnTo>
                  <a:pt x="1466614" y="0"/>
                </a:lnTo>
                <a:lnTo>
                  <a:pt x="1466614" y="1402617"/>
                </a:lnTo>
                <a:lnTo>
                  <a:pt x="0" y="140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331506" flipH="1">
            <a:off x="850899" y="2591255"/>
            <a:ext cx="5634372" cy="2540590"/>
          </a:xfrm>
          <a:custGeom>
            <a:avLst/>
            <a:gdLst/>
            <a:ahLst/>
            <a:cxnLst/>
            <a:rect l="l" t="t" r="r" b="b"/>
            <a:pathLst>
              <a:path w="5634372" h="2540590">
                <a:moveTo>
                  <a:pt x="5634372" y="0"/>
                </a:moveTo>
                <a:lnTo>
                  <a:pt x="0" y="0"/>
                </a:lnTo>
                <a:lnTo>
                  <a:pt x="0" y="2540590"/>
                </a:lnTo>
                <a:lnTo>
                  <a:pt x="5634372" y="2540590"/>
                </a:lnTo>
                <a:lnTo>
                  <a:pt x="563437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8533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54648">
            <a:off x="2600556" y="-4385085"/>
            <a:ext cx="12814928" cy="19255506"/>
          </a:xfrm>
          <a:custGeom>
            <a:avLst/>
            <a:gdLst/>
            <a:ahLst/>
            <a:cxnLst/>
            <a:rect l="l" t="t" r="r" b="b"/>
            <a:pathLst>
              <a:path w="16113378" h="20465731">
                <a:moveTo>
                  <a:pt x="0" y="0"/>
                </a:moveTo>
                <a:lnTo>
                  <a:pt x="16113378" y="0"/>
                </a:lnTo>
                <a:lnTo>
                  <a:pt x="16113378" y="20465731"/>
                </a:lnTo>
                <a:lnTo>
                  <a:pt x="0" y="2046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7489" y="213621"/>
            <a:ext cx="2614446" cy="2601218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1095" y="547130"/>
            <a:ext cx="17336750" cy="325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8000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Self-Awareness and Mental Health</a:t>
            </a:r>
          </a:p>
          <a:p>
            <a:pPr algn="ctr">
              <a:lnSpc>
                <a:spcPts val="8959"/>
              </a:lnSpc>
              <a:spcBef>
                <a:spcPct val="0"/>
              </a:spcBef>
            </a:pPr>
            <a:endParaRPr lang="en-US" sz="6399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4000" b="1" dirty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r>
              <a:rPr lang="en-US" sz="6600" b="1" dirty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 </a:t>
            </a:r>
            <a:r>
              <a:rPr lang="en-US" sz="6600" b="1" dirty="0" smtClean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5.</a:t>
            </a:r>
            <a:r>
              <a:rPr lang="en-US" sz="7200" b="1" dirty="0" smtClean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5400" b="1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How does self-awareness impact your mental health</a:t>
            </a:r>
            <a:r>
              <a:rPr lang="en-US" sz="5400" b="1" dirty="0" smtClean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.</a:t>
            </a:r>
            <a:endParaRPr lang="en-US" sz="6000" b="1" dirty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399" y="3160234"/>
            <a:ext cx="17481089" cy="716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66"/>
              </a:lnSpc>
            </a:pPr>
            <a:endParaRPr lang="en-US" sz="6000" b="1" dirty="0" smtClean="0">
              <a:solidFill>
                <a:srgbClr val="FF0000"/>
              </a:solidFill>
              <a:latin typeface="Dekko"/>
              <a:ea typeface="Dekko"/>
              <a:cs typeface="Dekko"/>
              <a:sym typeface="Dekko"/>
            </a:endParaRPr>
          </a:p>
          <a:p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H</a:t>
            </a:r>
            <a:r>
              <a:rPr lang="en-US" sz="6000" b="1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₀</a:t>
            </a:r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  </a:t>
            </a:r>
            <a:r>
              <a:rPr lang="en-US" sz="4400" dirty="0" smtClean="0">
                <a:sym typeface="Dekko"/>
              </a:rPr>
              <a:t>P </a:t>
            </a:r>
            <a:r>
              <a:rPr lang="en-US" sz="4400" dirty="0" smtClean="0"/>
              <a:t>Improved​ = P Not</a:t>
            </a:r>
            <a:r>
              <a:rPr lang="en-US" sz="4400" dirty="0"/>
              <a:t> </a:t>
            </a:r>
            <a:r>
              <a:rPr lang="en-US" sz="4400" dirty="0" smtClean="0"/>
              <a:t>Improved</a:t>
            </a:r>
          </a:p>
          <a:p>
            <a:r>
              <a:rPr lang="en-US" sz="66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H</a:t>
            </a:r>
            <a:r>
              <a:rPr lang="en-US" sz="6600" b="1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₁</a:t>
            </a:r>
            <a:r>
              <a:rPr lang="en-US" sz="72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  <a:sym typeface="Dekko"/>
              </a:rPr>
              <a:t> 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  <a:sym typeface="Dekko"/>
              </a:rPr>
              <a:t> </a:t>
            </a:r>
            <a:r>
              <a:rPr lang="en-US" sz="4400" dirty="0" smtClean="0">
                <a:sym typeface="Dekko"/>
              </a:rPr>
              <a:t>P </a:t>
            </a:r>
            <a:r>
              <a:rPr lang="en-US" sz="4400" dirty="0" smtClean="0"/>
              <a:t>Improved​ ≠ P Not</a:t>
            </a:r>
            <a:r>
              <a:rPr lang="en-US" sz="4400" dirty="0"/>
              <a:t> Improved</a:t>
            </a:r>
          </a:p>
          <a:p>
            <a:pPr>
              <a:lnSpc>
                <a:spcPts val="3966"/>
              </a:lnSpc>
            </a:pPr>
            <a:endParaRPr lang="en-US" sz="4400" dirty="0" smtClean="0"/>
          </a:p>
          <a:p>
            <a:pPr>
              <a:lnSpc>
                <a:spcPts val="3966"/>
              </a:lnSpc>
            </a:pPr>
            <a:endParaRPr lang="en-US" sz="4400" dirty="0"/>
          </a:p>
          <a:p>
            <a:pPr>
              <a:lnSpc>
                <a:spcPts val="3966"/>
              </a:lnSpc>
            </a:pPr>
            <a:endParaRPr lang="en-US" sz="4400" dirty="0" smtClean="0"/>
          </a:p>
          <a:p>
            <a:pPr algn="ctr">
              <a:lnSpc>
                <a:spcPts val="3966"/>
              </a:lnSpc>
            </a:pPr>
            <a:endParaRPr lang="en-US" sz="44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r>
              <a:rPr lang="en-US" sz="4400" dirty="0"/>
              <a:t>      </a:t>
            </a:r>
            <a:r>
              <a:rPr lang="en-US" sz="4400" dirty="0" smtClean="0"/>
              <a:t>                                                       </a:t>
            </a:r>
            <a:r>
              <a:rPr lang="en-US" sz="3600" dirty="0" smtClean="0"/>
              <a:t>(</a:t>
            </a:r>
            <a:r>
              <a:rPr lang="el-GR" sz="3600" dirty="0" smtClean="0">
                <a:cs typeface="Dekko" panose="020B0604020202020204" charset="0"/>
              </a:rPr>
              <a:t>α=0.05</a:t>
            </a:r>
            <a:r>
              <a:rPr lang="en-US" sz="3600" dirty="0" smtClean="0">
                <a:cs typeface="Dekko" panose="020B0604020202020204" charset="0"/>
              </a:rPr>
              <a:t>,</a:t>
            </a:r>
            <a:r>
              <a:rPr lang="en-US" sz="3600" dirty="0" smtClean="0">
                <a:latin typeface="Dekko" panose="020B0604020202020204" charset="0"/>
                <a:cs typeface="Dekko" panose="020B0604020202020204" charset="0"/>
              </a:rPr>
              <a:t> </a:t>
            </a:r>
            <a:r>
              <a:rPr lang="en-US" sz="3600" dirty="0">
                <a:latin typeface="Dekko" panose="020B0604020202020204" charset="0"/>
                <a:cs typeface="Dekko" panose="020B0604020202020204" charset="0"/>
              </a:rPr>
              <a:t>two-tailed </a:t>
            </a:r>
            <a:r>
              <a:rPr lang="en-US" sz="3600" dirty="0" smtClean="0">
                <a:latin typeface="Dekko" panose="020B0604020202020204" charset="0"/>
                <a:cs typeface="Dekko" panose="020B0604020202020204" charset="0"/>
              </a:rPr>
              <a:t>test)</a:t>
            </a:r>
          </a:p>
          <a:p>
            <a:pPr algn="ctr">
              <a:lnSpc>
                <a:spcPts val="3966"/>
              </a:lnSpc>
            </a:pPr>
            <a:endParaRPr lang="en-US" sz="54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At 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a </a:t>
            </a:r>
            <a:r>
              <a:rPr lang="en-US" sz="6000" dirty="0">
                <a:solidFill>
                  <a:srgbClr val="FF0000"/>
                </a:solidFill>
                <a:latin typeface="Dekko" panose="020B0604020202020204" charset="0"/>
                <a:cs typeface="Dekko" panose="020B0604020202020204" charset="0"/>
              </a:rPr>
              <a:t>95% 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confidence level, we reject the </a:t>
            </a:r>
            <a:r>
              <a:rPr lang="en-US" sz="6600" dirty="0" smtClean="0">
                <a:solidFill>
                  <a:srgbClr val="FF0000"/>
                </a:solidFill>
                <a:latin typeface="Dekko" panose="020B0604020202020204" charset="0"/>
                <a:cs typeface="Dekko" panose="020B0604020202020204" charset="0"/>
              </a:rPr>
              <a:t>H₀ </a:t>
            </a: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and hence,</a:t>
            </a:r>
          </a:p>
          <a:p>
            <a:pPr algn="ctr">
              <a:lnSpc>
                <a:spcPts val="3966"/>
              </a:lnSpc>
            </a:pP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 </a:t>
            </a:r>
          </a:p>
          <a:p>
            <a:pPr algn="ctr">
              <a:lnSpc>
                <a:spcPts val="3966"/>
              </a:lnSpc>
            </a:pP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There is a </a:t>
            </a:r>
            <a:r>
              <a:rPr lang="en-US" sz="5400" dirty="0" smtClean="0"/>
              <a:t>significant </a:t>
            </a:r>
            <a:r>
              <a:rPr lang="en-US" sz="5400" dirty="0"/>
              <a:t>difference between the </a:t>
            </a:r>
            <a:r>
              <a:rPr lang="en-US" sz="5400" dirty="0" smtClean="0"/>
              <a:t>proportions.</a:t>
            </a:r>
            <a:endParaRPr lang="en-US" sz="5400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</p:txBody>
      </p:sp>
      <p:sp>
        <p:nvSpPr>
          <p:cNvPr id="7" name="Freeform 7"/>
          <p:cNvSpPr/>
          <p:nvPr/>
        </p:nvSpPr>
        <p:spPr>
          <a:xfrm rot="469756">
            <a:off x="5415668" y="1612713"/>
            <a:ext cx="7653701" cy="877878"/>
          </a:xfrm>
          <a:custGeom>
            <a:avLst/>
            <a:gdLst/>
            <a:ahLst/>
            <a:cxnLst/>
            <a:rect l="l" t="t" r="r" b="b"/>
            <a:pathLst>
              <a:path w="7653701" h="1001939">
                <a:moveTo>
                  <a:pt x="0" y="0"/>
                </a:moveTo>
                <a:lnTo>
                  <a:pt x="7653702" y="0"/>
                </a:lnTo>
                <a:lnTo>
                  <a:pt x="7653702" y="1001939"/>
                </a:lnTo>
                <a:lnTo>
                  <a:pt x="0" y="1001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88331">
            <a:off x="17003169" y="1319926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Rectangle 9"/>
          <p:cNvSpPr/>
          <p:nvPr/>
        </p:nvSpPr>
        <p:spPr>
          <a:xfrm>
            <a:off x="2229247" y="5956290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Z</a:t>
            </a:r>
            <a:r>
              <a:rPr lang="en-US" sz="3600" b="1" dirty="0" smtClean="0"/>
              <a:t>-calculated</a:t>
            </a:r>
            <a:r>
              <a:rPr lang="en-US" sz="3600" dirty="0" smtClean="0"/>
              <a:t> </a:t>
            </a:r>
            <a:r>
              <a:rPr lang="en-US" sz="3600" b="1" dirty="0"/>
              <a:t>= 2.511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22299" y="5956290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Z-tab</a:t>
            </a:r>
            <a:r>
              <a:rPr lang="en-US" sz="3600" dirty="0" smtClean="0"/>
              <a:t> =</a:t>
            </a:r>
            <a:r>
              <a:rPr lang="en-US" sz="3600" b="1" dirty="0" smtClean="0"/>
              <a:t> </a:t>
            </a:r>
            <a:r>
              <a:rPr lang="en-US" sz="3600" b="1" dirty="0"/>
              <a:t>±1.96</a:t>
            </a:r>
          </a:p>
        </p:txBody>
      </p:sp>
    </p:spTree>
    <p:extLst>
      <p:ext uri="{BB962C8B-B14F-4D97-AF65-F5344CB8AC3E}">
        <p14:creationId xmlns:p14="http://schemas.microsoft.com/office/powerpoint/2010/main" val="51635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54648">
            <a:off x="2762306" y="-4418114"/>
            <a:ext cx="12486765" cy="18988320"/>
          </a:xfrm>
          <a:custGeom>
            <a:avLst/>
            <a:gdLst/>
            <a:ahLst/>
            <a:cxnLst/>
            <a:rect l="l" t="t" r="r" b="b"/>
            <a:pathLst>
              <a:path w="16113378" h="20465731">
                <a:moveTo>
                  <a:pt x="0" y="0"/>
                </a:moveTo>
                <a:lnTo>
                  <a:pt x="16113378" y="0"/>
                </a:lnTo>
                <a:lnTo>
                  <a:pt x="16113378" y="20465731"/>
                </a:lnTo>
                <a:lnTo>
                  <a:pt x="0" y="2046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58399" y="260638"/>
            <a:ext cx="3241640" cy="3166612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38312" y="179931"/>
            <a:ext cx="18288000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8800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Self-Awareness and Mental </a:t>
            </a:r>
            <a:r>
              <a:rPr lang="en-US" sz="8800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Health</a:t>
            </a:r>
          </a:p>
          <a:p>
            <a:pPr algn="ctr">
              <a:lnSpc>
                <a:spcPts val="3667"/>
              </a:lnSpc>
            </a:pPr>
            <a:endParaRPr lang="en-US" sz="6399" dirty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399" b="1" dirty="0" smtClean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399" b="1" dirty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r>
              <a:rPr lang="en-US" sz="6600" b="1" dirty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 5.</a:t>
            </a:r>
            <a:r>
              <a:rPr lang="en-US" sz="7200" b="1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5400" b="1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How does self-awareness impact your mental health.</a:t>
            </a:r>
            <a:endParaRPr lang="en-US" sz="6000" b="1" dirty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0130" y="3216035"/>
            <a:ext cx="17563962" cy="820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66"/>
              </a:lnSpc>
            </a:pPr>
            <a:endParaRPr lang="en-US" sz="6000" b="1" dirty="0" smtClean="0">
              <a:solidFill>
                <a:srgbClr val="FF0000"/>
              </a:solidFill>
              <a:latin typeface="Dekko"/>
              <a:ea typeface="Dekko"/>
              <a:cs typeface="Dekko"/>
              <a:sym typeface="Dekko"/>
            </a:endParaRPr>
          </a:p>
          <a:p>
            <a:pPr>
              <a:lnSpc>
                <a:spcPts val="3966"/>
              </a:lnSpc>
            </a:pPr>
            <a:r>
              <a:rPr lang="en-US" sz="4400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                       </a:t>
            </a:r>
            <a:endParaRPr lang="en-US" sz="4400" dirty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endParaRPr lang="en-US" sz="4400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r>
              <a:rPr lang="en-US" sz="4400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                                                                                                 </a:t>
            </a:r>
          </a:p>
          <a:p>
            <a:pPr>
              <a:lnSpc>
                <a:spcPts val="3966"/>
              </a:lnSpc>
            </a:pPr>
            <a:r>
              <a:rPr lang="en-US" sz="4400" dirty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	</a:t>
            </a:r>
            <a:r>
              <a:rPr lang="en-US" sz="4400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										</a:t>
            </a:r>
            <a:r>
              <a:rPr lang="en-US" sz="4800" b="1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Lower</a:t>
            </a:r>
            <a:r>
              <a:rPr lang="en-US" sz="4000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                        </a:t>
            </a:r>
            <a:r>
              <a:rPr lang="en-US" sz="4800" b="1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Upper</a:t>
            </a:r>
            <a:r>
              <a:rPr lang="en-US" sz="4000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</a:t>
            </a:r>
            <a:endParaRPr lang="en-US" sz="4800" b="1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endParaRPr lang="en-US" sz="4800" b="1" dirty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r>
              <a:rPr lang="en-US" sz="4800" b="1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1.  Improved                       </a:t>
            </a:r>
            <a:r>
              <a:rPr lang="en-US" sz="4800" dirty="0" smtClean="0"/>
              <a:t>0.411                    0.345                   0.478</a:t>
            </a:r>
          </a:p>
          <a:p>
            <a:pPr>
              <a:lnSpc>
                <a:spcPts val="3966"/>
              </a:lnSpc>
            </a:pPr>
            <a:endParaRPr lang="en-US" sz="4800" b="1" dirty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endParaRPr lang="en-US" sz="4800" b="1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r>
              <a:rPr lang="en-US" sz="4800" b="1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2. Still Analyzing              </a:t>
            </a:r>
            <a:r>
              <a:rPr lang="en-US" sz="4800" dirty="0" smtClean="0"/>
              <a:t>0.502                    0.435                   0.570</a:t>
            </a:r>
          </a:p>
          <a:p>
            <a:pPr>
              <a:lnSpc>
                <a:spcPts val="3966"/>
              </a:lnSpc>
            </a:pPr>
            <a:endParaRPr lang="en-US" sz="4800" b="1" dirty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r>
              <a:rPr lang="en-US" sz="4800" b="1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</a:t>
            </a:r>
          </a:p>
          <a:p>
            <a:pPr>
              <a:lnSpc>
                <a:spcPts val="3966"/>
              </a:lnSpc>
            </a:pPr>
            <a:r>
              <a:rPr lang="en-US" sz="4800" b="1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3. Not Improved               </a:t>
            </a:r>
            <a:r>
              <a:rPr lang="en-US" sz="4800" dirty="0" smtClean="0"/>
              <a:t>0.086                    0.048                   0.124</a:t>
            </a:r>
            <a:r>
              <a:rPr lang="en-US" sz="4800" b="1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</a:t>
            </a:r>
            <a:endParaRPr lang="en-US" sz="4800" b="1" dirty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r>
              <a:rPr lang="en-US" sz="5400" b="1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</a:t>
            </a:r>
            <a:endParaRPr lang="en-US" sz="5400" b="1" dirty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endParaRPr lang="en-US" sz="4400" dirty="0" smtClean="0"/>
          </a:p>
          <a:p>
            <a:pPr algn="ctr">
              <a:lnSpc>
                <a:spcPts val="3966"/>
              </a:lnSpc>
            </a:pPr>
            <a:endParaRPr lang="en-US" sz="4400" dirty="0" smtClean="0">
              <a:latin typeface="Dekko" panose="020B0604020202020204" charset="0"/>
              <a:cs typeface="Dekko" panose="020B0604020202020204" charset="0"/>
            </a:endParaRPr>
          </a:p>
        </p:txBody>
      </p:sp>
      <p:sp>
        <p:nvSpPr>
          <p:cNvPr id="7" name="Freeform 7"/>
          <p:cNvSpPr/>
          <p:nvPr/>
        </p:nvSpPr>
        <p:spPr>
          <a:xfrm rot="469756">
            <a:off x="4351953" y="1188785"/>
            <a:ext cx="9595683" cy="1018395"/>
          </a:xfrm>
          <a:custGeom>
            <a:avLst/>
            <a:gdLst/>
            <a:ahLst/>
            <a:cxnLst/>
            <a:rect l="l" t="t" r="r" b="b"/>
            <a:pathLst>
              <a:path w="7653701" h="1001939">
                <a:moveTo>
                  <a:pt x="0" y="0"/>
                </a:moveTo>
                <a:lnTo>
                  <a:pt x="7653702" y="0"/>
                </a:lnTo>
                <a:lnTo>
                  <a:pt x="7653702" y="1001939"/>
                </a:lnTo>
                <a:lnTo>
                  <a:pt x="0" y="1001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160784">
            <a:off x="-184682" y="3955414"/>
            <a:ext cx="3767956" cy="1699006"/>
          </a:xfrm>
          <a:custGeom>
            <a:avLst/>
            <a:gdLst/>
            <a:ahLst/>
            <a:cxnLst/>
            <a:rect l="l" t="t" r="r" b="b"/>
            <a:pathLst>
              <a:path w="3767956" h="1699006">
                <a:moveTo>
                  <a:pt x="0" y="0"/>
                </a:moveTo>
                <a:lnTo>
                  <a:pt x="3767957" y="0"/>
                </a:lnTo>
                <a:lnTo>
                  <a:pt x="3767957" y="1699006"/>
                </a:lnTo>
                <a:lnTo>
                  <a:pt x="0" y="1699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88331">
            <a:off x="17003169" y="1319926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Rectangle 9"/>
          <p:cNvSpPr/>
          <p:nvPr/>
        </p:nvSpPr>
        <p:spPr>
          <a:xfrm>
            <a:off x="4839563" y="3680300"/>
            <a:ext cx="4851986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Proportion</a:t>
            </a:r>
            <a:endParaRPr lang="en-US" sz="3600" b="1" dirty="0"/>
          </a:p>
        </p:txBody>
      </p:sp>
      <p:sp>
        <p:nvSpPr>
          <p:cNvPr id="12" name="Rectangle 11"/>
          <p:cNvSpPr/>
          <p:nvPr/>
        </p:nvSpPr>
        <p:spPr>
          <a:xfrm>
            <a:off x="10375607" y="3680301"/>
            <a:ext cx="6589463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Confidence Interval (95%)</a:t>
            </a:r>
            <a:endParaRPr lang="en-US" sz="3600" b="1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190792"/>
              </p:ext>
            </p:extLst>
          </p:nvPr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8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/>
          <a:stretch/>
        </p:blipFill>
        <p:spPr>
          <a:xfrm>
            <a:off x="3108910" y="41794"/>
            <a:ext cx="12070180" cy="10245206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 rot="-988331">
            <a:off x="14516612" y="7765416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931" y="41794"/>
            <a:ext cx="3747668" cy="3276600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2899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54648">
            <a:off x="2819759" y="-4466971"/>
            <a:ext cx="12600460" cy="19238433"/>
          </a:xfrm>
          <a:custGeom>
            <a:avLst/>
            <a:gdLst/>
            <a:ahLst/>
            <a:cxnLst/>
            <a:rect l="l" t="t" r="r" b="b"/>
            <a:pathLst>
              <a:path w="16113378" h="20465731">
                <a:moveTo>
                  <a:pt x="0" y="0"/>
                </a:moveTo>
                <a:lnTo>
                  <a:pt x="16113378" y="0"/>
                </a:lnTo>
                <a:lnTo>
                  <a:pt x="16113378" y="20465731"/>
                </a:lnTo>
                <a:lnTo>
                  <a:pt x="0" y="2046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28600" y="-219698"/>
            <a:ext cx="3796655" cy="3345073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647734"/>
            <a:ext cx="18516600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8800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Self-Awareness and </a:t>
            </a:r>
            <a:r>
              <a:rPr lang="en-US" sz="8800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Mental Health</a:t>
            </a:r>
            <a:endParaRPr lang="en-US" sz="8800" dirty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000" dirty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000" b="1" dirty="0" smtClean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000" b="1" dirty="0" smtClean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r>
              <a:rPr lang="en-US" sz="6000" b="1" dirty="0" smtClean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     </a:t>
            </a:r>
            <a:r>
              <a:rPr lang="en-US" sz="6000" b="1" dirty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6</a:t>
            </a:r>
            <a:r>
              <a:rPr lang="en-US" sz="6000" b="1" dirty="0" smtClean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.</a:t>
            </a:r>
            <a:r>
              <a:rPr lang="en-US" sz="6600" b="1" dirty="0" smtClean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6000" b="1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How do you manage emotions in stressful situations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8200" y="3125377"/>
            <a:ext cx="17678400" cy="6791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2800" b="1" dirty="0">
              <a:solidFill>
                <a:srgbClr val="FF0000"/>
              </a:solidFill>
              <a:latin typeface="Dekko"/>
              <a:ea typeface="Dekko"/>
              <a:cs typeface="Dekko"/>
              <a:sym typeface="Dekko"/>
            </a:endParaRPr>
          </a:p>
          <a:p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  H</a:t>
            </a:r>
            <a:r>
              <a:rPr lang="en-US" sz="6000" b="1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₀</a:t>
            </a:r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 </a:t>
            </a:r>
            <a:r>
              <a:rPr lang="en-US" sz="4400" dirty="0"/>
              <a:t>How people handle stress doesn't affect how they behave in public</a:t>
            </a:r>
            <a:r>
              <a:rPr lang="en-US" sz="4400" dirty="0" smtClean="0"/>
              <a:t>.</a:t>
            </a:r>
          </a:p>
          <a:p>
            <a:r>
              <a:rPr lang="en-US" sz="66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  H</a:t>
            </a:r>
            <a:r>
              <a:rPr lang="en-US" sz="6600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₁</a:t>
            </a:r>
            <a:r>
              <a:rPr lang="en-US" sz="72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  <a:sym typeface="Dekko"/>
              </a:rPr>
              <a:t> </a:t>
            </a:r>
            <a:r>
              <a:rPr lang="en-US" sz="4400" dirty="0" smtClean="0"/>
              <a:t>How </a:t>
            </a:r>
            <a:r>
              <a:rPr lang="en-US" sz="4400" dirty="0"/>
              <a:t>people handle stress influences how they behave in public</a:t>
            </a:r>
            <a:r>
              <a:rPr lang="en-US" sz="4400" dirty="0" smtClean="0"/>
              <a:t>.</a:t>
            </a:r>
          </a:p>
          <a:p>
            <a:endParaRPr lang="en-US" sz="4800" dirty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44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4400" dirty="0" smtClean="0"/>
          </a:p>
          <a:p>
            <a:pPr algn="ctr">
              <a:lnSpc>
                <a:spcPts val="3966"/>
              </a:lnSpc>
            </a:pPr>
            <a:endParaRPr lang="en-US" sz="54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5400" dirty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We </a:t>
            </a:r>
            <a:r>
              <a:rPr lang="en-US" sz="5400" b="1" dirty="0">
                <a:latin typeface="Dekko" panose="020B0604020202020204" charset="0"/>
                <a:cs typeface="Dekko" panose="020B0604020202020204" charset="0"/>
              </a:rPr>
              <a:t>reject </a:t>
            </a:r>
            <a:r>
              <a:rPr lang="en-US" sz="5400" b="1" dirty="0" smtClean="0">
                <a:latin typeface="Dekko" panose="020B0604020202020204" charset="0"/>
                <a:cs typeface="Dekko" panose="020B0604020202020204" charset="0"/>
              </a:rPr>
              <a:t>the</a:t>
            </a:r>
            <a:r>
              <a:rPr lang="en-US" sz="7200" b="1" dirty="0" smtClean="0">
                <a:latin typeface="Dekko" panose="020B0604020202020204" charset="0"/>
                <a:cs typeface="Dekko" panose="020B0604020202020204" charset="0"/>
              </a:rPr>
              <a:t> </a:t>
            </a:r>
            <a:r>
              <a:rPr lang="en-US" sz="7200" b="1" dirty="0">
                <a:solidFill>
                  <a:srgbClr val="FF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H</a:t>
            </a:r>
            <a:r>
              <a:rPr lang="en-US" sz="7200" b="1" dirty="0" smtClean="0">
                <a:solidFill>
                  <a:srgbClr val="FF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₀</a:t>
            </a:r>
            <a:r>
              <a:rPr lang="en-US" sz="5400" dirty="0" smtClean="0">
                <a:sym typeface="Dekko"/>
              </a:rPr>
              <a:t>,</a:t>
            </a:r>
            <a:r>
              <a:rPr lang="en-US" sz="5400" dirty="0" smtClean="0"/>
              <a:t> </a:t>
            </a:r>
            <a:r>
              <a:rPr lang="en-US" sz="5400" dirty="0"/>
              <a:t>indicating that stress </a:t>
            </a:r>
            <a:r>
              <a:rPr lang="en-US" sz="5400" dirty="0" smtClean="0"/>
              <a:t>management</a:t>
            </a:r>
          </a:p>
          <a:p>
            <a:pPr algn="ctr">
              <a:lnSpc>
                <a:spcPts val="3966"/>
              </a:lnSpc>
            </a:pPr>
            <a:endParaRPr lang="en-US" sz="5400" dirty="0"/>
          </a:p>
          <a:p>
            <a:pPr algn="ctr">
              <a:lnSpc>
                <a:spcPts val="3966"/>
              </a:lnSpc>
            </a:pPr>
            <a:r>
              <a:rPr lang="en-US" sz="5400" dirty="0" smtClean="0"/>
              <a:t> </a:t>
            </a:r>
            <a:r>
              <a:rPr lang="en-US" sz="5400" dirty="0"/>
              <a:t>affects how individuals behave in public.</a:t>
            </a:r>
            <a:endParaRPr lang="en-US" sz="5400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</p:txBody>
      </p:sp>
      <p:sp>
        <p:nvSpPr>
          <p:cNvPr id="7" name="Freeform 7"/>
          <p:cNvSpPr/>
          <p:nvPr/>
        </p:nvSpPr>
        <p:spPr>
          <a:xfrm rot="469756">
            <a:off x="5431449" y="1607769"/>
            <a:ext cx="7653701" cy="877878"/>
          </a:xfrm>
          <a:custGeom>
            <a:avLst/>
            <a:gdLst/>
            <a:ahLst/>
            <a:cxnLst/>
            <a:rect l="l" t="t" r="r" b="b"/>
            <a:pathLst>
              <a:path w="7653701" h="1001939">
                <a:moveTo>
                  <a:pt x="0" y="0"/>
                </a:moveTo>
                <a:lnTo>
                  <a:pt x="7653702" y="0"/>
                </a:lnTo>
                <a:lnTo>
                  <a:pt x="7653702" y="1001939"/>
                </a:lnTo>
                <a:lnTo>
                  <a:pt x="0" y="1001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88331">
            <a:off x="17003169" y="1319926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Rectangle 9"/>
          <p:cNvSpPr/>
          <p:nvPr/>
        </p:nvSpPr>
        <p:spPr>
          <a:xfrm>
            <a:off x="1738140" y="5900631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Chi-square: 21.40</a:t>
            </a:r>
            <a:endParaRPr lang="en-US" sz="3600" b="1" dirty="0"/>
          </a:p>
        </p:txBody>
      </p:sp>
      <p:sp>
        <p:nvSpPr>
          <p:cNvPr id="12" name="Rectangle 11"/>
          <p:cNvSpPr/>
          <p:nvPr/>
        </p:nvSpPr>
        <p:spPr>
          <a:xfrm>
            <a:off x="10253758" y="5900630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Critical Value: 5.99</a:t>
            </a:r>
          </a:p>
        </p:txBody>
      </p:sp>
    </p:spTree>
    <p:extLst>
      <p:ext uri="{BB962C8B-B14F-4D97-AF65-F5344CB8AC3E}">
        <p14:creationId xmlns:p14="http://schemas.microsoft.com/office/powerpoint/2010/main" val="382901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54009"/>
            <a:ext cx="12954000" cy="8578981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 rot="-988331">
            <a:off x="15108878" y="7211842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73955" y="38100"/>
            <a:ext cx="3814910" cy="3665213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00339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-445901">
            <a:off x="4543609" y="771352"/>
            <a:ext cx="9200782" cy="9173996"/>
          </a:xfrm>
          <a:custGeom>
            <a:avLst/>
            <a:gdLst/>
            <a:ahLst/>
            <a:cxnLst/>
            <a:rect l="l" t="t" r="r" b="b"/>
            <a:pathLst>
              <a:path w="9200782" h="9173996">
                <a:moveTo>
                  <a:pt x="0" y="0"/>
                </a:moveTo>
                <a:lnTo>
                  <a:pt x="9200782" y="0"/>
                </a:lnTo>
                <a:lnTo>
                  <a:pt x="9200782" y="9173996"/>
                </a:lnTo>
                <a:lnTo>
                  <a:pt x="0" y="917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171973">
            <a:off x="5344392" y="3387789"/>
            <a:ext cx="7324634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endParaRPr lang="en-US" sz="9600" b="1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5435"/>
              </a:lnSpc>
            </a:pPr>
            <a:r>
              <a:rPr lang="en-US" sz="9600" b="1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Self-Awareness</a:t>
            </a:r>
          </a:p>
          <a:p>
            <a:pPr algn="ctr">
              <a:lnSpc>
                <a:spcPts val="5435"/>
              </a:lnSpc>
            </a:pPr>
            <a:endParaRPr lang="en-US" sz="9600" b="1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5435"/>
              </a:lnSpc>
            </a:pPr>
            <a:r>
              <a:rPr lang="en-US" sz="9600" b="1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 </a:t>
            </a:r>
          </a:p>
          <a:p>
            <a:pPr algn="ctr">
              <a:lnSpc>
                <a:spcPts val="5435"/>
              </a:lnSpc>
            </a:pPr>
            <a:r>
              <a:rPr lang="en-US" sz="9600" b="1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and Strength</a:t>
            </a:r>
          </a:p>
        </p:txBody>
      </p:sp>
      <p:sp>
        <p:nvSpPr>
          <p:cNvPr id="5" name="Freeform 5"/>
          <p:cNvSpPr/>
          <p:nvPr/>
        </p:nvSpPr>
        <p:spPr>
          <a:xfrm rot="137152">
            <a:off x="3720539" y="6812287"/>
            <a:ext cx="2829761" cy="2686683"/>
          </a:xfrm>
          <a:custGeom>
            <a:avLst/>
            <a:gdLst/>
            <a:ahLst/>
            <a:cxnLst/>
            <a:rect l="l" t="t" r="r" b="b"/>
            <a:pathLst>
              <a:path w="2829761" h="2686683">
                <a:moveTo>
                  <a:pt x="0" y="0"/>
                </a:moveTo>
                <a:lnTo>
                  <a:pt x="2829761" y="0"/>
                </a:lnTo>
                <a:lnTo>
                  <a:pt x="2829761" y="2686682"/>
                </a:lnTo>
                <a:lnTo>
                  <a:pt x="0" y="2686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71662">
            <a:off x="4402112" y="7257625"/>
            <a:ext cx="1466614" cy="1402617"/>
          </a:xfrm>
          <a:custGeom>
            <a:avLst/>
            <a:gdLst/>
            <a:ahLst/>
            <a:cxnLst/>
            <a:rect l="l" t="t" r="r" b="b"/>
            <a:pathLst>
              <a:path w="1466614" h="1402617">
                <a:moveTo>
                  <a:pt x="0" y="0"/>
                </a:moveTo>
                <a:lnTo>
                  <a:pt x="1466614" y="0"/>
                </a:lnTo>
                <a:lnTo>
                  <a:pt x="1466614" y="1402617"/>
                </a:lnTo>
                <a:lnTo>
                  <a:pt x="0" y="140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331506" flipH="1">
            <a:off x="850899" y="2591255"/>
            <a:ext cx="5634372" cy="2540590"/>
          </a:xfrm>
          <a:custGeom>
            <a:avLst/>
            <a:gdLst/>
            <a:ahLst/>
            <a:cxnLst/>
            <a:rect l="l" t="t" r="r" b="b"/>
            <a:pathLst>
              <a:path w="5634372" h="2540590">
                <a:moveTo>
                  <a:pt x="5634372" y="0"/>
                </a:moveTo>
                <a:lnTo>
                  <a:pt x="0" y="0"/>
                </a:lnTo>
                <a:lnTo>
                  <a:pt x="0" y="2540590"/>
                </a:lnTo>
                <a:lnTo>
                  <a:pt x="5634372" y="2540590"/>
                </a:lnTo>
                <a:lnTo>
                  <a:pt x="563437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372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54648">
            <a:off x="2942548" y="-4890792"/>
            <a:ext cx="12500794" cy="19790899"/>
          </a:xfrm>
          <a:custGeom>
            <a:avLst/>
            <a:gdLst/>
            <a:ahLst/>
            <a:cxnLst/>
            <a:rect l="l" t="t" r="r" b="b"/>
            <a:pathLst>
              <a:path w="16113378" h="20465731">
                <a:moveTo>
                  <a:pt x="0" y="0"/>
                </a:moveTo>
                <a:lnTo>
                  <a:pt x="16113378" y="0"/>
                </a:lnTo>
                <a:lnTo>
                  <a:pt x="16113378" y="20465731"/>
                </a:lnTo>
                <a:lnTo>
                  <a:pt x="0" y="2046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04235" y="-46948"/>
            <a:ext cx="3869025" cy="3162652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560792" y="526866"/>
            <a:ext cx="18516600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8800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	Self-Awareness </a:t>
            </a:r>
            <a:r>
              <a:rPr lang="en-US" sz="8800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and </a:t>
            </a:r>
            <a:r>
              <a:rPr lang="en-US" sz="8800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Strength</a:t>
            </a:r>
            <a:endParaRPr lang="en-US" sz="8800" dirty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000" dirty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000" b="1" dirty="0" smtClean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000" b="1" dirty="0" smtClean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r>
              <a:rPr lang="en-US" sz="6000" b="1" dirty="0" smtClean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     </a:t>
            </a:r>
            <a:r>
              <a:rPr lang="en-US" sz="6000" b="1" dirty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7</a:t>
            </a:r>
            <a:r>
              <a:rPr lang="en-US" sz="6000" b="1" dirty="0" smtClean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.</a:t>
            </a:r>
            <a:r>
              <a:rPr lang="en-US" sz="6600" b="1" dirty="0" smtClean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6000" b="1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How would you cope with a major setback or failure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8200" y="3115704"/>
            <a:ext cx="17678400" cy="6668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2800" b="1" dirty="0">
              <a:solidFill>
                <a:srgbClr val="FF0000"/>
              </a:solidFill>
              <a:latin typeface="Dekko"/>
              <a:ea typeface="Dekko"/>
              <a:cs typeface="Dekko"/>
              <a:sym typeface="Dekko"/>
            </a:endParaRPr>
          </a:p>
          <a:p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  H</a:t>
            </a:r>
            <a:r>
              <a:rPr lang="en-US" sz="6000" b="1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₀</a:t>
            </a:r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 </a:t>
            </a:r>
            <a:r>
              <a:rPr lang="en-US" sz="4000" dirty="0"/>
              <a:t>Coping with setbacks is unrelated to achievement response</a:t>
            </a:r>
            <a:r>
              <a:rPr lang="en-US" sz="4000" dirty="0" smtClean="0">
                <a:latin typeface="Dekko" panose="020B0604020202020204" charset="0"/>
                <a:cs typeface="Dekko" panose="020B0604020202020204" charset="0"/>
              </a:rPr>
              <a:t>.</a:t>
            </a:r>
            <a:r>
              <a:rPr lang="en-US" sz="4800" dirty="0" smtClean="0"/>
              <a:t> </a:t>
            </a:r>
          </a:p>
          <a:p>
            <a:r>
              <a:rPr lang="en-US" sz="66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  H</a:t>
            </a:r>
            <a:r>
              <a:rPr lang="en-US" sz="6600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₁</a:t>
            </a:r>
            <a:r>
              <a:rPr lang="en-US" sz="72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  <a:sym typeface="Dekko"/>
              </a:rPr>
              <a:t> </a:t>
            </a:r>
            <a:r>
              <a:rPr lang="en-US" sz="4000" dirty="0" smtClean="0">
                <a:latin typeface="Dekko" panose="020B0604020202020204" charset="0"/>
                <a:cs typeface="Dekko" panose="020B0604020202020204" charset="0"/>
                <a:sym typeface="Dekko"/>
              </a:rPr>
              <a:t>H</a:t>
            </a:r>
            <a:r>
              <a:rPr lang="en-US" sz="4000" dirty="0" smtClean="0"/>
              <a:t>ow </a:t>
            </a:r>
            <a:r>
              <a:rPr lang="en-US" sz="4000" dirty="0"/>
              <a:t>individuals cope with setbacks is related to their response to </a:t>
            </a:r>
            <a:endParaRPr lang="en-US" sz="4000" dirty="0" smtClean="0"/>
          </a:p>
          <a:p>
            <a:r>
              <a:rPr lang="en-US" sz="4000" dirty="0" smtClean="0"/>
              <a:t>	    achievement</a:t>
            </a:r>
            <a:r>
              <a:rPr lang="en-US" sz="4000" dirty="0"/>
              <a:t>.</a:t>
            </a:r>
          </a:p>
          <a:p>
            <a:pPr algn="ctr">
              <a:lnSpc>
                <a:spcPts val="3966"/>
              </a:lnSpc>
            </a:pPr>
            <a:endParaRPr lang="en-US" sz="44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4400" dirty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44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54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r>
              <a:rPr lang="en-US" sz="4800" b="1" dirty="0" smtClean="0">
                <a:latin typeface="Dekko" panose="020B0604020202020204" charset="0"/>
                <a:cs typeface="Dekko" panose="020B0604020202020204" charset="0"/>
              </a:rPr>
              <a:t>We fail to reject the</a:t>
            </a:r>
            <a:r>
              <a:rPr lang="en-US" sz="6600" b="1" dirty="0" smtClean="0">
                <a:latin typeface="Dekko" panose="020B0604020202020204" charset="0"/>
                <a:cs typeface="Dekko" panose="020B0604020202020204" charset="0"/>
              </a:rPr>
              <a:t> </a:t>
            </a:r>
            <a:r>
              <a:rPr lang="en-US" sz="6600" b="1" dirty="0">
                <a:solidFill>
                  <a:srgbClr val="FF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H₀</a:t>
            </a:r>
            <a:r>
              <a:rPr lang="en-US" sz="4800" b="1" dirty="0" smtClean="0">
                <a:latin typeface="Dekko" panose="020B0604020202020204" charset="0"/>
                <a:cs typeface="Dekko" panose="020B0604020202020204" charset="0"/>
              </a:rPr>
              <a:t>, </a:t>
            </a:r>
            <a:r>
              <a:rPr lang="en-US" sz="4800" b="1" dirty="0">
                <a:latin typeface="Dekko" panose="020B0604020202020204" charset="0"/>
                <a:cs typeface="Dekko" panose="020B0604020202020204" charset="0"/>
              </a:rPr>
              <a:t>indicating that how individuals cope </a:t>
            </a:r>
            <a:r>
              <a:rPr lang="en-US" sz="4800" b="1" dirty="0" smtClean="0">
                <a:latin typeface="Dekko" panose="020B0604020202020204" charset="0"/>
                <a:cs typeface="Dekko" panose="020B0604020202020204" charset="0"/>
              </a:rPr>
              <a:t>with</a:t>
            </a:r>
          </a:p>
          <a:p>
            <a:pPr algn="ctr">
              <a:lnSpc>
                <a:spcPts val="3966"/>
              </a:lnSpc>
            </a:pPr>
            <a:endParaRPr lang="en-US" sz="4800" b="1" dirty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r>
              <a:rPr lang="en-US" sz="4800" b="1" dirty="0" smtClean="0">
                <a:latin typeface="Dekko" panose="020B0604020202020204" charset="0"/>
                <a:cs typeface="Dekko" panose="020B0604020202020204" charset="0"/>
              </a:rPr>
              <a:t> </a:t>
            </a:r>
            <a:r>
              <a:rPr lang="en-US" sz="4800" b="1" dirty="0">
                <a:latin typeface="Dekko" panose="020B0604020202020204" charset="0"/>
                <a:cs typeface="Dekko" panose="020B0604020202020204" charset="0"/>
              </a:rPr>
              <a:t>setbacks is unrelated to their response to achievement</a:t>
            </a:r>
            <a:r>
              <a:rPr lang="en-US" sz="4800" b="1" dirty="0"/>
              <a:t>.</a:t>
            </a:r>
            <a:endParaRPr lang="en-US" sz="4800" b="1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</p:txBody>
      </p:sp>
      <p:sp>
        <p:nvSpPr>
          <p:cNvPr id="7" name="Freeform 7"/>
          <p:cNvSpPr/>
          <p:nvPr/>
        </p:nvSpPr>
        <p:spPr>
          <a:xfrm rot="469756">
            <a:off x="5317149" y="1411929"/>
            <a:ext cx="7653701" cy="877878"/>
          </a:xfrm>
          <a:custGeom>
            <a:avLst/>
            <a:gdLst/>
            <a:ahLst/>
            <a:cxnLst/>
            <a:rect l="l" t="t" r="r" b="b"/>
            <a:pathLst>
              <a:path w="7653701" h="1001939">
                <a:moveTo>
                  <a:pt x="0" y="0"/>
                </a:moveTo>
                <a:lnTo>
                  <a:pt x="7653702" y="0"/>
                </a:lnTo>
                <a:lnTo>
                  <a:pt x="7653702" y="1001939"/>
                </a:lnTo>
                <a:lnTo>
                  <a:pt x="0" y="1001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88331">
            <a:off x="17003169" y="1319926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Rectangle 9"/>
          <p:cNvSpPr/>
          <p:nvPr/>
        </p:nvSpPr>
        <p:spPr>
          <a:xfrm>
            <a:off x="2130728" y="6167822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Chi-square: 1.78</a:t>
            </a:r>
            <a:endParaRPr lang="en-US" sz="3600" b="1" dirty="0"/>
          </a:p>
        </p:txBody>
      </p:sp>
      <p:sp>
        <p:nvSpPr>
          <p:cNvPr id="12" name="Rectangle 11"/>
          <p:cNvSpPr/>
          <p:nvPr/>
        </p:nvSpPr>
        <p:spPr>
          <a:xfrm>
            <a:off x="10209364" y="6167822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</a:t>
            </a:r>
            <a:r>
              <a:rPr lang="en-US" sz="3600" b="1" dirty="0" smtClean="0"/>
              <a:t>-value: 0.9387</a:t>
            </a:r>
          </a:p>
        </p:txBody>
      </p:sp>
    </p:spTree>
    <p:extLst>
      <p:ext uri="{BB962C8B-B14F-4D97-AF65-F5344CB8AC3E}">
        <p14:creationId xmlns:p14="http://schemas.microsoft.com/office/powerpoint/2010/main" val="109023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54648">
            <a:off x="2608106" y="-4434218"/>
            <a:ext cx="12965847" cy="19155434"/>
          </a:xfrm>
          <a:custGeom>
            <a:avLst/>
            <a:gdLst/>
            <a:ahLst/>
            <a:cxnLst/>
            <a:rect l="l" t="t" r="r" b="b"/>
            <a:pathLst>
              <a:path w="16113378" h="20465731">
                <a:moveTo>
                  <a:pt x="0" y="0"/>
                </a:moveTo>
                <a:lnTo>
                  <a:pt x="16113378" y="0"/>
                </a:lnTo>
                <a:lnTo>
                  <a:pt x="16113378" y="20465731"/>
                </a:lnTo>
                <a:lnTo>
                  <a:pt x="0" y="2046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15129" y="169406"/>
            <a:ext cx="4048261" cy="3375415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82657" y="331055"/>
            <a:ext cx="16616745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8000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Self-Awareness and </a:t>
            </a:r>
            <a:r>
              <a:rPr lang="en-US" sz="8000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Strength</a:t>
            </a:r>
            <a:endParaRPr lang="en-US" sz="8000" dirty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000" dirty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000" b="1" dirty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r>
              <a:rPr lang="en-US" sz="6000" b="1" dirty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8</a:t>
            </a:r>
            <a:r>
              <a:rPr lang="en-US" sz="6000" b="1" dirty="0" smtClean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.</a:t>
            </a:r>
            <a:r>
              <a:rPr lang="en-US" sz="6600" b="1" dirty="0" smtClean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5400" b="1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Do you believe self-awareness is a strength or a </a:t>
            </a:r>
            <a:r>
              <a:rPr lang="en-US" sz="5400" b="1" dirty="0" smtClean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weakness.</a:t>
            </a:r>
            <a:endParaRPr lang="en-US" sz="5400" b="1" dirty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3000" y="2910186"/>
            <a:ext cx="16256402" cy="7407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2800" b="1" dirty="0">
              <a:solidFill>
                <a:srgbClr val="FF0000"/>
              </a:solidFill>
              <a:latin typeface="Dekko"/>
              <a:ea typeface="Dekko"/>
              <a:cs typeface="Dekko"/>
              <a:sym typeface="Dekko"/>
            </a:endParaRPr>
          </a:p>
          <a:p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H</a:t>
            </a:r>
            <a:r>
              <a:rPr lang="en-US" sz="6000" b="1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₀</a:t>
            </a:r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 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</a:rPr>
              <a:t>The belief about self-awareness 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</a:rPr>
              <a:t>is 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</a:rPr>
              <a:t>equally distributed 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</a:rPr>
              <a:t>across all 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</a:rPr>
              <a:t>categories. </a:t>
            </a:r>
            <a:endParaRPr lang="en-US" sz="4400" dirty="0" smtClean="0">
              <a:latin typeface="Dekko" panose="020B0604020202020204" charset="0"/>
              <a:cs typeface="Dekko" panose="020B0604020202020204" charset="0"/>
            </a:endParaRPr>
          </a:p>
          <a:p>
            <a:r>
              <a:rPr lang="en-US" sz="66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H</a:t>
            </a:r>
            <a:r>
              <a:rPr lang="en-US" sz="6600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₁</a:t>
            </a:r>
            <a:r>
              <a:rPr lang="en-US" sz="72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  <a:sym typeface="Dekko"/>
              </a:rPr>
              <a:t> 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</a:rPr>
              <a:t>The 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</a:rPr>
              <a:t>belief about self-awareness is </a:t>
            </a:r>
            <a:r>
              <a:rPr lang="en-US" sz="4400" b="1" dirty="0">
                <a:latin typeface="Dekko" panose="020B0604020202020204" charset="0"/>
                <a:cs typeface="Dekko" panose="020B0604020202020204" charset="0"/>
              </a:rPr>
              <a:t>not equally distributed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</a:rPr>
              <a:t> across the 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</a:rPr>
              <a:t>categories.</a:t>
            </a:r>
          </a:p>
          <a:p>
            <a:pPr>
              <a:lnSpc>
                <a:spcPts val="3966"/>
              </a:lnSpc>
            </a:pPr>
            <a:endParaRPr lang="en-US" sz="4400" dirty="0"/>
          </a:p>
          <a:p>
            <a:pPr>
              <a:lnSpc>
                <a:spcPts val="3966"/>
              </a:lnSpc>
            </a:pPr>
            <a:endParaRPr lang="en-US" sz="4400" dirty="0" smtClean="0"/>
          </a:p>
          <a:p>
            <a:pPr algn="ctr">
              <a:lnSpc>
                <a:spcPts val="3966"/>
              </a:lnSpc>
            </a:pPr>
            <a:endParaRPr lang="en-US" sz="44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5400" dirty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r>
              <a:rPr lang="en-US" sz="4800" dirty="0" smtClean="0">
                <a:latin typeface="Dekko" panose="020B0604020202020204" charset="0"/>
                <a:cs typeface="Dekko" panose="020B0604020202020204" charset="0"/>
              </a:rPr>
              <a:t>We will </a:t>
            </a:r>
            <a:r>
              <a:rPr lang="en-US" sz="4800" dirty="0">
                <a:latin typeface="Dekko" panose="020B0604020202020204" charset="0"/>
                <a:cs typeface="Dekko" panose="020B0604020202020204" charset="0"/>
              </a:rPr>
              <a:t>reject </a:t>
            </a:r>
            <a:r>
              <a:rPr lang="en-US" sz="4800" dirty="0" smtClean="0">
                <a:latin typeface="Dekko" panose="020B0604020202020204" charset="0"/>
                <a:cs typeface="Dekko" panose="020B0604020202020204" charset="0"/>
              </a:rPr>
              <a:t>the </a:t>
            </a:r>
            <a:r>
              <a:rPr lang="en-US" sz="5400" b="1" dirty="0">
                <a:solidFill>
                  <a:srgbClr val="FF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H₀</a:t>
            </a: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 </a:t>
            </a:r>
            <a:r>
              <a:rPr lang="en-US" sz="4800" dirty="0">
                <a:latin typeface="Dekko" panose="020B0604020202020204" charset="0"/>
                <a:cs typeface="Dekko" panose="020B0604020202020204" charset="0"/>
              </a:rPr>
              <a:t>and </a:t>
            </a:r>
            <a:r>
              <a:rPr lang="en-US" sz="4800" dirty="0" smtClean="0">
                <a:latin typeface="Dekko" panose="020B0604020202020204" charset="0"/>
                <a:cs typeface="Dekko" panose="020B0604020202020204" charset="0"/>
              </a:rPr>
              <a:t>hence, the </a:t>
            </a:r>
            <a:r>
              <a:rPr lang="en-US" sz="4800" dirty="0">
                <a:latin typeface="Dekko" panose="020B0604020202020204" charset="0"/>
                <a:cs typeface="Dekko" panose="020B0604020202020204" charset="0"/>
              </a:rPr>
              <a:t>perception of </a:t>
            </a:r>
            <a:endParaRPr lang="en-US" sz="48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48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r>
              <a:rPr lang="en-US" sz="4800" dirty="0" smtClean="0">
                <a:latin typeface="Dekko" panose="020B0604020202020204" charset="0"/>
                <a:cs typeface="Dekko" panose="020B0604020202020204" charset="0"/>
              </a:rPr>
              <a:t>self-awareness </a:t>
            </a:r>
            <a:r>
              <a:rPr lang="en-US" sz="4800" dirty="0">
                <a:latin typeface="Dekko" panose="020B0604020202020204" charset="0"/>
                <a:cs typeface="Dekko" panose="020B0604020202020204" charset="0"/>
              </a:rPr>
              <a:t>is not equally distributed across all categories.</a:t>
            </a:r>
            <a:endParaRPr lang="en-US" sz="5400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</p:txBody>
      </p:sp>
      <p:sp>
        <p:nvSpPr>
          <p:cNvPr id="7" name="Freeform 7"/>
          <p:cNvSpPr/>
          <p:nvPr/>
        </p:nvSpPr>
        <p:spPr>
          <a:xfrm rot="469756">
            <a:off x="5264180" y="1364069"/>
            <a:ext cx="7653701" cy="877878"/>
          </a:xfrm>
          <a:custGeom>
            <a:avLst/>
            <a:gdLst/>
            <a:ahLst/>
            <a:cxnLst/>
            <a:rect l="l" t="t" r="r" b="b"/>
            <a:pathLst>
              <a:path w="7653701" h="1001939">
                <a:moveTo>
                  <a:pt x="0" y="0"/>
                </a:moveTo>
                <a:lnTo>
                  <a:pt x="7653702" y="0"/>
                </a:lnTo>
                <a:lnTo>
                  <a:pt x="7653702" y="1001939"/>
                </a:lnTo>
                <a:lnTo>
                  <a:pt x="0" y="1001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88331">
            <a:off x="17003169" y="1319926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Rectangle 9"/>
          <p:cNvSpPr/>
          <p:nvPr/>
        </p:nvSpPr>
        <p:spPr>
          <a:xfrm>
            <a:off x="2077759" y="6762658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Chi-square: </a:t>
            </a:r>
            <a:r>
              <a:rPr lang="en-US" sz="3600" b="1" dirty="0"/>
              <a:t>49.00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356220" y="6762657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Critical-value: 7.81</a:t>
            </a:r>
          </a:p>
        </p:txBody>
      </p:sp>
    </p:spTree>
    <p:extLst>
      <p:ext uri="{BB962C8B-B14F-4D97-AF65-F5344CB8AC3E}">
        <p14:creationId xmlns:p14="http://schemas.microsoft.com/office/powerpoint/2010/main" val="152108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704850"/>
            <a:ext cx="13792200" cy="8877300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 rot="-988331">
            <a:off x="15318428" y="7399102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73956" y="0"/>
            <a:ext cx="3433910" cy="3665212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5046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-445901">
            <a:off x="4543609" y="771352"/>
            <a:ext cx="9200782" cy="9173996"/>
          </a:xfrm>
          <a:custGeom>
            <a:avLst/>
            <a:gdLst/>
            <a:ahLst/>
            <a:cxnLst/>
            <a:rect l="l" t="t" r="r" b="b"/>
            <a:pathLst>
              <a:path w="9200782" h="9173996">
                <a:moveTo>
                  <a:pt x="0" y="0"/>
                </a:moveTo>
                <a:lnTo>
                  <a:pt x="9200782" y="0"/>
                </a:lnTo>
                <a:lnTo>
                  <a:pt x="9200782" y="9173996"/>
                </a:lnTo>
                <a:lnTo>
                  <a:pt x="0" y="917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171973">
            <a:off x="5590454" y="2188687"/>
            <a:ext cx="7156588" cy="485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 spc="331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Survey</a:t>
            </a:r>
          </a:p>
          <a:p>
            <a:pPr algn="ctr">
              <a:lnSpc>
                <a:spcPts val="13248"/>
              </a:lnSpc>
            </a:pPr>
            <a:r>
              <a:rPr lang="en-US" sz="14400" spc="331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Aim</a:t>
            </a:r>
          </a:p>
        </p:txBody>
      </p:sp>
      <p:sp>
        <p:nvSpPr>
          <p:cNvPr id="5" name="Freeform 5"/>
          <p:cNvSpPr/>
          <p:nvPr/>
        </p:nvSpPr>
        <p:spPr>
          <a:xfrm rot="137152">
            <a:off x="3720539" y="6812287"/>
            <a:ext cx="2829761" cy="2686683"/>
          </a:xfrm>
          <a:custGeom>
            <a:avLst/>
            <a:gdLst/>
            <a:ahLst/>
            <a:cxnLst/>
            <a:rect l="l" t="t" r="r" b="b"/>
            <a:pathLst>
              <a:path w="2829761" h="2686683">
                <a:moveTo>
                  <a:pt x="0" y="0"/>
                </a:moveTo>
                <a:lnTo>
                  <a:pt x="2829761" y="0"/>
                </a:lnTo>
                <a:lnTo>
                  <a:pt x="2829761" y="2686682"/>
                </a:lnTo>
                <a:lnTo>
                  <a:pt x="0" y="2686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71662">
            <a:off x="4402112" y="7257625"/>
            <a:ext cx="1466614" cy="1402617"/>
          </a:xfrm>
          <a:custGeom>
            <a:avLst/>
            <a:gdLst/>
            <a:ahLst/>
            <a:cxnLst/>
            <a:rect l="l" t="t" r="r" b="b"/>
            <a:pathLst>
              <a:path w="1466614" h="1402617">
                <a:moveTo>
                  <a:pt x="0" y="0"/>
                </a:moveTo>
                <a:lnTo>
                  <a:pt x="1466614" y="0"/>
                </a:lnTo>
                <a:lnTo>
                  <a:pt x="1466614" y="1402617"/>
                </a:lnTo>
                <a:lnTo>
                  <a:pt x="0" y="140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331506" flipH="1">
            <a:off x="850899" y="2591255"/>
            <a:ext cx="5634372" cy="2540590"/>
          </a:xfrm>
          <a:custGeom>
            <a:avLst/>
            <a:gdLst/>
            <a:ahLst/>
            <a:cxnLst/>
            <a:rect l="l" t="t" r="r" b="b"/>
            <a:pathLst>
              <a:path w="5634372" h="2540590">
                <a:moveTo>
                  <a:pt x="5634372" y="0"/>
                </a:moveTo>
                <a:lnTo>
                  <a:pt x="0" y="0"/>
                </a:lnTo>
                <a:lnTo>
                  <a:pt x="0" y="2540590"/>
                </a:lnTo>
                <a:lnTo>
                  <a:pt x="5634372" y="2540590"/>
                </a:lnTo>
                <a:lnTo>
                  <a:pt x="563437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79119" y="3968022"/>
            <a:ext cx="1221857" cy="2061415"/>
          </a:xfrm>
          <a:custGeom>
            <a:avLst/>
            <a:gdLst/>
            <a:ahLst/>
            <a:cxnLst/>
            <a:rect l="l" t="t" r="r" b="b"/>
            <a:pathLst>
              <a:path w="1221857" h="2061415">
                <a:moveTo>
                  <a:pt x="0" y="0"/>
                </a:moveTo>
                <a:lnTo>
                  <a:pt x="1221857" y="0"/>
                </a:lnTo>
                <a:lnTo>
                  <a:pt x="1221857" y="2061415"/>
                </a:lnTo>
                <a:lnTo>
                  <a:pt x="0" y="20614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299048" y="6029437"/>
            <a:ext cx="964181" cy="1626686"/>
          </a:xfrm>
          <a:custGeom>
            <a:avLst/>
            <a:gdLst/>
            <a:ahLst/>
            <a:cxnLst/>
            <a:rect l="l" t="t" r="r" b="b"/>
            <a:pathLst>
              <a:path w="964181" h="1626686">
                <a:moveTo>
                  <a:pt x="0" y="0"/>
                </a:moveTo>
                <a:lnTo>
                  <a:pt x="964181" y="0"/>
                </a:lnTo>
                <a:lnTo>
                  <a:pt x="964181" y="1626686"/>
                </a:lnTo>
                <a:lnTo>
                  <a:pt x="0" y="1626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-445901">
            <a:off x="4543609" y="771352"/>
            <a:ext cx="9200782" cy="9173996"/>
          </a:xfrm>
          <a:custGeom>
            <a:avLst/>
            <a:gdLst/>
            <a:ahLst/>
            <a:cxnLst/>
            <a:rect l="l" t="t" r="r" b="b"/>
            <a:pathLst>
              <a:path w="9200782" h="9173996">
                <a:moveTo>
                  <a:pt x="0" y="0"/>
                </a:moveTo>
                <a:lnTo>
                  <a:pt x="9200782" y="0"/>
                </a:lnTo>
                <a:lnTo>
                  <a:pt x="9200782" y="9173996"/>
                </a:lnTo>
                <a:lnTo>
                  <a:pt x="0" y="917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171973">
            <a:off x="5344392" y="3041540"/>
            <a:ext cx="7324634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endParaRPr lang="en-US" sz="9600" b="1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5435"/>
              </a:lnSpc>
            </a:pPr>
            <a:r>
              <a:rPr lang="en-US" sz="9600" b="1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Self-Awareness</a:t>
            </a:r>
          </a:p>
          <a:p>
            <a:pPr algn="ctr">
              <a:lnSpc>
                <a:spcPts val="5435"/>
              </a:lnSpc>
            </a:pPr>
            <a:endParaRPr lang="en-US" sz="9600" b="1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5435"/>
              </a:lnSpc>
            </a:pPr>
            <a:r>
              <a:rPr lang="en-US" sz="9600" b="1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 and Personal </a:t>
            </a:r>
          </a:p>
          <a:p>
            <a:pPr algn="ctr">
              <a:lnSpc>
                <a:spcPts val="5435"/>
              </a:lnSpc>
            </a:pPr>
            <a:endParaRPr lang="en-US" sz="9600" b="1" dirty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5435"/>
              </a:lnSpc>
            </a:pPr>
            <a:r>
              <a:rPr lang="en-US" sz="9600" b="1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R</a:t>
            </a:r>
            <a:r>
              <a:rPr lang="en-US" sz="9600" b="1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elations</a:t>
            </a:r>
          </a:p>
        </p:txBody>
      </p:sp>
      <p:sp>
        <p:nvSpPr>
          <p:cNvPr id="5" name="Freeform 5"/>
          <p:cNvSpPr/>
          <p:nvPr/>
        </p:nvSpPr>
        <p:spPr>
          <a:xfrm rot="137152">
            <a:off x="3720539" y="6812287"/>
            <a:ext cx="2829761" cy="2686683"/>
          </a:xfrm>
          <a:custGeom>
            <a:avLst/>
            <a:gdLst/>
            <a:ahLst/>
            <a:cxnLst/>
            <a:rect l="l" t="t" r="r" b="b"/>
            <a:pathLst>
              <a:path w="2829761" h="2686683">
                <a:moveTo>
                  <a:pt x="0" y="0"/>
                </a:moveTo>
                <a:lnTo>
                  <a:pt x="2829761" y="0"/>
                </a:lnTo>
                <a:lnTo>
                  <a:pt x="2829761" y="2686682"/>
                </a:lnTo>
                <a:lnTo>
                  <a:pt x="0" y="2686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71662">
            <a:off x="4402112" y="7257625"/>
            <a:ext cx="1466614" cy="1402617"/>
          </a:xfrm>
          <a:custGeom>
            <a:avLst/>
            <a:gdLst/>
            <a:ahLst/>
            <a:cxnLst/>
            <a:rect l="l" t="t" r="r" b="b"/>
            <a:pathLst>
              <a:path w="1466614" h="1402617">
                <a:moveTo>
                  <a:pt x="0" y="0"/>
                </a:moveTo>
                <a:lnTo>
                  <a:pt x="1466614" y="0"/>
                </a:lnTo>
                <a:lnTo>
                  <a:pt x="1466614" y="1402617"/>
                </a:lnTo>
                <a:lnTo>
                  <a:pt x="0" y="140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331506" flipH="1">
            <a:off x="850899" y="2591255"/>
            <a:ext cx="5634372" cy="2540590"/>
          </a:xfrm>
          <a:custGeom>
            <a:avLst/>
            <a:gdLst/>
            <a:ahLst/>
            <a:cxnLst/>
            <a:rect l="l" t="t" r="r" b="b"/>
            <a:pathLst>
              <a:path w="5634372" h="2540590">
                <a:moveTo>
                  <a:pt x="5634372" y="0"/>
                </a:moveTo>
                <a:lnTo>
                  <a:pt x="0" y="0"/>
                </a:lnTo>
                <a:lnTo>
                  <a:pt x="0" y="2540590"/>
                </a:lnTo>
                <a:lnTo>
                  <a:pt x="5634372" y="2540590"/>
                </a:lnTo>
                <a:lnTo>
                  <a:pt x="563437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9505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54648">
            <a:off x="2310960" y="-4464849"/>
            <a:ext cx="13318389" cy="18886863"/>
          </a:xfrm>
          <a:custGeom>
            <a:avLst/>
            <a:gdLst/>
            <a:ahLst/>
            <a:cxnLst/>
            <a:rect l="l" t="t" r="r" b="b"/>
            <a:pathLst>
              <a:path w="16113378" h="20465731">
                <a:moveTo>
                  <a:pt x="0" y="0"/>
                </a:moveTo>
                <a:lnTo>
                  <a:pt x="16113378" y="0"/>
                </a:lnTo>
                <a:lnTo>
                  <a:pt x="16113378" y="20465731"/>
                </a:lnTo>
                <a:lnTo>
                  <a:pt x="0" y="2046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07281" y="169070"/>
            <a:ext cx="2536529" cy="2366610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577881" y="69610"/>
            <a:ext cx="21640800" cy="2577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8000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Self-Awareness and </a:t>
            </a:r>
            <a:r>
              <a:rPr lang="en-US" sz="8000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Personal Relations</a:t>
            </a:r>
            <a:endParaRPr lang="en-US" sz="8000" dirty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000" dirty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5400" b="1" dirty="0" smtClean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r>
              <a:rPr lang="en-US" sz="5400" b="1" dirty="0" smtClean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9.</a:t>
            </a:r>
            <a:r>
              <a:rPr lang="en-US" sz="6000" b="1" dirty="0" smtClean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4800" b="1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How has self-awareness changed your personal relationships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2919" y="3143132"/>
            <a:ext cx="16459200" cy="6647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     </a:t>
            </a:r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H</a:t>
            </a:r>
            <a:r>
              <a:rPr lang="en-US" sz="6000" b="1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₀</a:t>
            </a:r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 </a:t>
            </a: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P:Improved​ = 0.5</a:t>
            </a:r>
          </a:p>
          <a:p>
            <a:r>
              <a:rPr lang="en-US" sz="66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   H</a:t>
            </a:r>
            <a:r>
              <a:rPr lang="en-US" sz="6600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₁</a:t>
            </a:r>
            <a:r>
              <a:rPr lang="en-US" sz="72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  <a:sym typeface="Dekko"/>
              </a:rPr>
              <a:t> </a:t>
            </a: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P:Improved​ &gt; 0.5</a:t>
            </a:r>
            <a:endParaRPr lang="en-US" sz="44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4400" dirty="0" smtClean="0"/>
          </a:p>
          <a:p>
            <a:pPr algn="ctr">
              <a:lnSpc>
                <a:spcPts val="3966"/>
              </a:lnSpc>
            </a:pPr>
            <a:endParaRPr lang="en-US" sz="28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28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28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r>
              <a:rPr lang="en-US" sz="2800" dirty="0" smtClean="0"/>
              <a:t>                                         </a:t>
            </a:r>
            <a:r>
              <a:rPr lang="en-US" sz="4400" dirty="0" smtClean="0"/>
              <a:t>                                      </a:t>
            </a:r>
            <a:r>
              <a:rPr lang="en-US" sz="4000" dirty="0" smtClean="0"/>
              <a:t>(</a:t>
            </a:r>
            <a:r>
              <a:rPr lang="el-GR" sz="4000" dirty="0" smtClean="0">
                <a:cs typeface="Dekko" panose="020B0604020202020204" charset="0"/>
              </a:rPr>
              <a:t>α=0.05</a:t>
            </a:r>
            <a:r>
              <a:rPr lang="en-US" sz="4000" dirty="0" smtClean="0">
                <a:cs typeface="Dekko" panose="020B0604020202020204" charset="0"/>
              </a:rPr>
              <a:t>,</a:t>
            </a:r>
            <a:r>
              <a:rPr lang="en-US" sz="4000" dirty="0" smtClean="0">
                <a:latin typeface="Dekko" panose="020B0604020202020204" charset="0"/>
                <a:cs typeface="Dekko" panose="020B0604020202020204" charset="0"/>
              </a:rPr>
              <a:t> one-tailed test)</a:t>
            </a:r>
          </a:p>
          <a:p>
            <a:pPr algn="ctr">
              <a:lnSpc>
                <a:spcPts val="3966"/>
              </a:lnSpc>
            </a:pPr>
            <a:endParaRPr lang="en-US" sz="40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r>
              <a:rPr lang="en-US" sz="4800" dirty="0">
                <a:latin typeface="Dekko" panose="020B0604020202020204" charset="0"/>
                <a:cs typeface="Dekko" panose="020B0604020202020204" charset="0"/>
              </a:rPr>
              <a:t>We reject </a:t>
            </a:r>
            <a:r>
              <a:rPr lang="en-US" sz="5400" dirty="0" smtClean="0">
                <a:solidFill>
                  <a:srgbClr val="FF0000"/>
                </a:solidFill>
                <a:latin typeface="Dekko" panose="020B0604020202020204" charset="0"/>
                <a:cs typeface="Dekko" panose="020B0604020202020204" charset="0"/>
              </a:rPr>
              <a:t>H₀</a:t>
            </a:r>
            <a:r>
              <a:rPr lang="en-US" sz="4800" dirty="0">
                <a:latin typeface="Dekko" panose="020B0604020202020204" charset="0"/>
                <a:cs typeface="Dekko" panose="020B0604020202020204" charset="0"/>
              </a:rPr>
              <a:t> </a:t>
            </a:r>
            <a:r>
              <a:rPr lang="en-US" sz="4800" dirty="0" smtClean="0">
                <a:latin typeface="Dekko" panose="020B0604020202020204" charset="0"/>
                <a:cs typeface="Dekko" panose="020B0604020202020204" charset="0"/>
              </a:rPr>
              <a:t>and hence, people </a:t>
            </a:r>
            <a:r>
              <a:rPr lang="en-US" sz="4800" dirty="0">
                <a:latin typeface="Dekko" panose="020B0604020202020204" charset="0"/>
                <a:cs typeface="Dekko" panose="020B0604020202020204" charset="0"/>
              </a:rPr>
              <a:t>with self-awareness perceive a </a:t>
            </a:r>
            <a:endParaRPr lang="en-US" sz="48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4800" dirty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r>
              <a:rPr lang="en-US" sz="4800" dirty="0" smtClean="0">
                <a:latin typeface="Dekko" panose="020B0604020202020204" charset="0"/>
                <a:cs typeface="Dekko" panose="020B0604020202020204" charset="0"/>
              </a:rPr>
              <a:t>greater </a:t>
            </a:r>
            <a:r>
              <a:rPr lang="en-US" sz="4800" dirty="0">
                <a:latin typeface="Dekko" panose="020B0604020202020204" charset="0"/>
                <a:cs typeface="Dekko" panose="020B0604020202020204" charset="0"/>
              </a:rPr>
              <a:t>positive impact on their relationships compared to others.</a:t>
            </a:r>
          </a:p>
        </p:txBody>
      </p:sp>
      <p:sp>
        <p:nvSpPr>
          <p:cNvPr id="7" name="Freeform 7"/>
          <p:cNvSpPr/>
          <p:nvPr/>
        </p:nvSpPr>
        <p:spPr>
          <a:xfrm rot="469756">
            <a:off x="5415669" y="980168"/>
            <a:ext cx="7653701" cy="877878"/>
          </a:xfrm>
          <a:custGeom>
            <a:avLst/>
            <a:gdLst/>
            <a:ahLst/>
            <a:cxnLst/>
            <a:rect l="l" t="t" r="r" b="b"/>
            <a:pathLst>
              <a:path w="7653701" h="1001939">
                <a:moveTo>
                  <a:pt x="0" y="0"/>
                </a:moveTo>
                <a:lnTo>
                  <a:pt x="7653702" y="0"/>
                </a:lnTo>
                <a:lnTo>
                  <a:pt x="7653702" y="1001939"/>
                </a:lnTo>
                <a:lnTo>
                  <a:pt x="0" y="1001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88331">
            <a:off x="17003169" y="1319926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Rectangle 9"/>
          <p:cNvSpPr/>
          <p:nvPr/>
        </p:nvSpPr>
        <p:spPr>
          <a:xfrm>
            <a:off x="2229248" y="5466172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Z-calculated: 5.66</a:t>
            </a:r>
            <a:endParaRPr lang="en-US" sz="3600" b="1" dirty="0"/>
          </a:p>
        </p:txBody>
      </p:sp>
      <p:sp>
        <p:nvSpPr>
          <p:cNvPr id="12" name="Rectangle 11"/>
          <p:cNvSpPr/>
          <p:nvPr/>
        </p:nvSpPr>
        <p:spPr>
          <a:xfrm>
            <a:off x="10224903" y="5466171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Z-tab: 1.645</a:t>
            </a:r>
          </a:p>
        </p:txBody>
      </p:sp>
    </p:spTree>
    <p:extLst>
      <p:ext uri="{BB962C8B-B14F-4D97-AF65-F5344CB8AC3E}">
        <p14:creationId xmlns:p14="http://schemas.microsoft.com/office/powerpoint/2010/main" val="320324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15" y="881826"/>
            <a:ext cx="13588970" cy="8523348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 rot="-988331">
            <a:off x="15143809" y="7304433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81000" y="0"/>
            <a:ext cx="2367110" cy="2783386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5873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54648">
            <a:off x="2685337" y="-4548837"/>
            <a:ext cx="12906360" cy="19250674"/>
          </a:xfrm>
          <a:custGeom>
            <a:avLst/>
            <a:gdLst/>
            <a:ahLst/>
            <a:cxnLst/>
            <a:rect l="l" t="t" r="r" b="b"/>
            <a:pathLst>
              <a:path w="16113378" h="20465731">
                <a:moveTo>
                  <a:pt x="0" y="0"/>
                </a:moveTo>
                <a:lnTo>
                  <a:pt x="16113378" y="0"/>
                </a:lnTo>
                <a:lnTo>
                  <a:pt x="16113378" y="20465731"/>
                </a:lnTo>
                <a:lnTo>
                  <a:pt x="0" y="2046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60792" y="0"/>
            <a:ext cx="3564845" cy="3141850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54208" y="353547"/>
            <a:ext cx="15376619" cy="3526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8800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    Self-Awareness </a:t>
            </a:r>
            <a:r>
              <a:rPr lang="en-US" sz="8800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and Personal Relations</a:t>
            </a:r>
          </a:p>
          <a:p>
            <a:pPr algn="ctr">
              <a:lnSpc>
                <a:spcPts val="3667"/>
              </a:lnSpc>
            </a:pPr>
            <a:endParaRPr lang="en-US" sz="6000" dirty="0" smtClean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000" dirty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000" b="1" dirty="0" smtClean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r>
              <a:rPr lang="en-US" sz="6000" b="1" dirty="0" smtClean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  10.</a:t>
            </a:r>
            <a:r>
              <a:rPr lang="en-US" sz="6600" b="1" dirty="0" smtClean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5400" b="1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How do self-aware individuals typically carry themselves </a:t>
            </a:r>
            <a:r>
              <a:rPr lang="en-US" sz="5400" b="1" dirty="0" smtClean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in public.</a:t>
            </a:r>
            <a:endParaRPr lang="en-US" sz="6000" b="1" dirty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5801" y="3591075"/>
            <a:ext cx="17602200" cy="6278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2800" b="1" dirty="0">
              <a:solidFill>
                <a:srgbClr val="FF0000"/>
              </a:solidFill>
              <a:latin typeface="Dekko"/>
              <a:ea typeface="Dekko"/>
              <a:cs typeface="Dekko"/>
              <a:sym typeface="Dekko"/>
            </a:endParaRPr>
          </a:p>
          <a:p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  H</a:t>
            </a:r>
            <a:r>
              <a:rPr lang="en-US" sz="6000" b="1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₀</a:t>
            </a:r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 </a:t>
            </a:r>
            <a:r>
              <a:rPr lang="en-US" sz="4000" b="1" dirty="0">
                <a:latin typeface="Dekko" panose="020B0604020202020204" charset="0"/>
                <a:cs typeface="Dekko" panose="020B0604020202020204" charset="0"/>
              </a:rPr>
              <a:t>Self-aware individuals are equally distributed across the </a:t>
            </a:r>
            <a:r>
              <a:rPr lang="en-US" sz="4000" b="1" dirty="0" smtClean="0">
                <a:latin typeface="Dekko" panose="020B0604020202020204" charset="0"/>
                <a:cs typeface="Dekko" panose="020B0604020202020204" charset="0"/>
              </a:rPr>
              <a:t>behavior categories</a:t>
            </a:r>
            <a:r>
              <a:rPr lang="en-US" sz="4000" b="1" dirty="0">
                <a:latin typeface="Dekko" panose="020B0604020202020204" charset="0"/>
                <a:cs typeface="Dekko" panose="020B0604020202020204" charset="0"/>
              </a:rPr>
              <a:t>.</a:t>
            </a:r>
            <a:endParaRPr lang="en-US" sz="4000" b="1" dirty="0" smtClean="0">
              <a:latin typeface="Dekko" panose="020B0604020202020204" charset="0"/>
              <a:cs typeface="Dekko" panose="020B0604020202020204" charset="0"/>
            </a:endParaRPr>
          </a:p>
          <a:p>
            <a:r>
              <a:rPr lang="en-US" sz="66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  H</a:t>
            </a:r>
            <a:r>
              <a:rPr lang="en-US" sz="6600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₁</a:t>
            </a:r>
            <a:r>
              <a:rPr lang="en-US" sz="72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  <a:sym typeface="Dekko"/>
              </a:rPr>
              <a:t> </a:t>
            </a:r>
            <a:r>
              <a:rPr lang="en-US" sz="4000" b="1" dirty="0" smtClean="0">
                <a:latin typeface="Dekko" panose="020B0604020202020204" charset="0"/>
                <a:cs typeface="Dekko" panose="020B0604020202020204" charset="0"/>
                <a:sym typeface="Dekko"/>
              </a:rPr>
              <a:t>Self-aware individuals are not equally distributed across behavior categories.</a:t>
            </a:r>
            <a:r>
              <a:rPr lang="en-US" sz="4000" dirty="0" smtClean="0">
                <a:latin typeface="Dekko" panose="020B0604020202020204" charset="0"/>
                <a:cs typeface="Dekko" panose="020B0604020202020204" charset="0"/>
              </a:rPr>
              <a:t>.</a:t>
            </a:r>
            <a:endParaRPr lang="en-US" sz="4400" dirty="0" smtClean="0">
              <a:latin typeface="Dekko" panose="020B0604020202020204" charset="0"/>
              <a:cs typeface="Dekko" panose="020B0604020202020204" charset="0"/>
            </a:endParaRPr>
          </a:p>
          <a:p>
            <a:endParaRPr lang="en-US" sz="4800" dirty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44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4400" dirty="0" smtClean="0"/>
          </a:p>
          <a:p>
            <a:pPr algn="ctr">
              <a:lnSpc>
                <a:spcPts val="3966"/>
              </a:lnSpc>
            </a:pPr>
            <a:endParaRPr lang="en-US" sz="54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5400" dirty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5400" dirty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We </a:t>
            </a:r>
            <a:r>
              <a:rPr lang="en-US" sz="5400" b="1" dirty="0">
                <a:latin typeface="Dekko" panose="020B0604020202020204" charset="0"/>
                <a:cs typeface="Dekko" panose="020B0604020202020204" charset="0"/>
              </a:rPr>
              <a:t>reject </a:t>
            </a:r>
            <a:r>
              <a:rPr lang="en-US" sz="5400" b="1" dirty="0" smtClean="0">
                <a:latin typeface="Dekko" panose="020B0604020202020204" charset="0"/>
                <a:cs typeface="Dekko" panose="020B0604020202020204" charset="0"/>
              </a:rPr>
              <a:t>the</a:t>
            </a:r>
            <a:r>
              <a:rPr lang="en-US" sz="7200" b="1" dirty="0" smtClean="0">
                <a:latin typeface="Dekko" panose="020B0604020202020204" charset="0"/>
                <a:cs typeface="Dekko" panose="020B0604020202020204" charset="0"/>
              </a:rPr>
              <a:t> </a:t>
            </a:r>
            <a:r>
              <a:rPr lang="en-US" sz="7200" b="1" dirty="0">
                <a:solidFill>
                  <a:srgbClr val="FF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H</a:t>
            </a:r>
            <a:r>
              <a:rPr lang="en-US" sz="7200" b="1" dirty="0" smtClean="0">
                <a:solidFill>
                  <a:srgbClr val="FF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₀</a:t>
            </a:r>
            <a:r>
              <a:rPr lang="en-US" sz="5400" dirty="0" smtClean="0">
                <a:sym typeface="Dekko"/>
              </a:rPr>
              <a:t>, and accept </a:t>
            </a:r>
            <a:r>
              <a:rPr lang="en-US" sz="6600" b="1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H₁</a:t>
            </a:r>
            <a:r>
              <a:rPr lang="en-US" sz="6600" b="1" dirty="0" smtClean="0">
                <a:sym typeface="Dekko"/>
              </a:rPr>
              <a:t> </a:t>
            </a:r>
            <a:r>
              <a:rPr lang="en-US" sz="5400" dirty="0" smtClean="0"/>
              <a:t>.</a:t>
            </a:r>
            <a:endParaRPr lang="en-US" sz="5400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</p:txBody>
      </p:sp>
      <p:sp>
        <p:nvSpPr>
          <p:cNvPr id="7" name="Freeform 7"/>
          <p:cNvSpPr/>
          <p:nvPr/>
        </p:nvSpPr>
        <p:spPr>
          <a:xfrm rot="469756">
            <a:off x="5415668" y="1397772"/>
            <a:ext cx="7653701" cy="877878"/>
          </a:xfrm>
          <a:custGeom>
            <a:avLst/>
            <a:gdLst/>
            <a:ahLst/>
            <a:cxnLst/>
            <a:rect l="l" t="t" r="r" b="b"/>
            <a:pathLst>
              <a:path w="7653701" h="1001939">
                <a:moveTo>
                  <a:pt x="0" y="0"/>
                </a:moveTo>
                <a:lnTo>
                  <a:pt x="7653702" y="0"/>
                </a:lnTo>
                <a:lnTo>
                  <a:pt x="7653702" y="1001939"/>
                </a:lnTo>
                <a:lnTo>
                  <a:pt x="0" y="1001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88331">
            <a:off x="17003169" y="1319926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Rectangle 9"/>
          <p:cNvSpPr/>
          <p:nvPr/>
        </p:nvSpPr>
        <p:spPr>
          <a:xfrm>
            <a:off x="1905000" y="6455353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Chi-square: 14.71</a:t>
            </a:r>
            <a:endParaRPr lang="en-US" sz="3600" b="1" dirty="0"/>
          </a:p>
        </p:txBody>
      </p:sp>
      <p:sp>
        <p:nvSpPr>
          <p:cNvPr id="12" name="Rectangle 11"/>
          <p:cNvSpPr/>
          <p:nvPr/>
        </p:nvSpPr>
        <p:spPr>
          <a:xfrm>
            <a:off x="10384199" y="6455353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Critical Value: 12.59</a:t>
            </a:r>
          </a:p>
        </p:txBody>
      </p:sp>
    </p:spTree>
    <p:extLst>
      <p:ext uri="{BB962C8B-B14F-4D97-AF65-F5344CB8AC3E}">
        <p14:creationId xmlns:p14="http://schemas.microsoft.com/office/powerpoint/2010/main" val="79435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720659"/>
            <a:ext cx="15163800" cy="8845682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 rot="-988331">
            <a:off x="16607491" y="7705522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138510" cy="2636512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7879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-445901">
            <a:off x="4543609" y="771352"/>
            <a:ext cx="9200782" cy="9173996"/>
          </a:xfrm>
          <a:custGeom>
            <a:avLst/>
            <a:gdLst/>
            <a:ahLst/>
            <a:cxnLst/>
            <a:rect l="l" t="t" r="r" b="b"/>
            <a:pathLst>
              <a:path w="9200782" h="9173996">
                <a:moveTo>
                  <a:pt x="0" y="0"/>
                </a:moveTo>
                <a:lnTo>
                  <a:pt x="9200782" y="0"/>
                </a:lnTo>
                <a:lnTo>
                  <a:pt x="9200782" y="9173996"/>
                </a:lnTo>
                <a:lnTo>
                  <a:pt x="0" y="917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171973">
            <a:off x="5344392" y="3041541"/>
            <a:ext cx="7324634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endParaRPr lang="en-US" sz="9600" b="1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5435"/>
              </a:lnSpc>
            </a:pPr>
            <a:r>
              <a:rPr lang="en-US" sz="9600" b="1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R</a:t>
            </a:r>
            <a:r>
              <a:rPr lang="en-US" sz="9600" b="1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eaction to</a:t>
            </a:r>
          </a:p>
          <a:p>
            <a:pPr algn="ctr">
              <a:lnSpc>
                <a:spcPts val="5435"/>
              </a:lnSpc>
            </a:pPr>
            <a:endParaRPr lang="en-US" sz="9600" b="1" dirty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5435"/>
              </a:lnSpc>
            </a:pPr>
            <a:r>
              <a:rPr lang="en-US" sz="9600" b="1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 Criticism and</a:t>
            </a:r>
          </a:p>
          <a:p>
            <a:pPr algn="ctr">
              <a:lnSpc>
                <a:spcPts val="5435"/>
              </a:lnSpc>
            </a:pPr>
            <a:endParaRPr lang="en-US" sz="9600" b="1" dirty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5435"/>
              </a:lnSpc>
            </a:pPr>
            <a:r>
              <a:rPr lang="en-US" sz="9600" b="1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 Feedback</a:t>
            </a:r>
          </a:p>
        </p:txBody>
      </p:sp>
      <p:sp>
        <p:nvSpPr>
          <p:cNvPr id="5" name="Freeform 5"/>
          <p:cNvSpPr/>
          <p:nvPr/>
        </p:nvSpPr>
        <p:spPr>
          <a:xfrm rot="137152">
            <a:off x="3720539" y="6812287"/>
            <a:ext cx="2829761" cy="2686683"/>
          </a:xfrm>
          <a:custGeom>
            <a:avLst/>
            <a:gdLst/>
            <a:ahLst/>
            <a:cxnLst/>
            <a:rect l="l" t="t" r="r" b="b"/>
            <a:pathLst>
              <a:path w="2829761" h="2686683">
                <a:moveTo>
                  <a:pt x="0" y="0"/>
                </a:moveTo>
                <a:lnTo>
                  <a:pt x="2829761" y="0"/>
                </a:lnTo>
                <a:lnTo>
                  <a:pt x="2829761" y="2686682"/>
                </a:lnTo>
                <a:lnTo>
                  <a:pt x="0" y="2686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71662">
            <a:off x="4402112" y="7257625"/>
            <a:ext cx="1466614" cy="1402617"/>
          </a:xfrm>
          <a:custGeom>
            <a:avLst/>
            <a:gdLst/>
            <a:ahLst/>
            <a:cxnLst/>
            <a:rect l="l" t="t" r="r" b="b"/>
            <a:pathLst>
              <a:path w="1466614" h="1402617">
                <a:moveTo>
                  <a:pt x="0" y="0"/>
                </a:moveTo>
                <a:lnTo>
                  <a:pt x="1466614" y="0"/>
                </a:lnTo>
                <a:lnTo>
                  <a:pt x="1466614" y="1402617"/>
                </a:lnTo>
                <a:lnTo>
                  <a:pt x="0" y="140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331506" flipH="1">
            <a:off x="850899" y="2591255"/>
            <a:ext cx="5634372" cy="2540590"/>
          </a:xfrm>
          <a:custGeom>
            <a:avLst/>
            <a:gdLst/>
            <a:ahLst/>
            <a:cxnLst/>
            <a:rect l="l" t="t" r="r" b="b"/>
            <a:pathLst>
              <a:path w="5634372" h="2540590">
                <a:moveTo>
                  <a:pt x="5634372" y="0"/>
                </a:moveTo>
                <a:lnTo>
                  <a:pt x="0" y="0"/>
                </a:lnTo>
                <a:lnTo>
                  <a:pt x="0" y="2540590"/>
                </a:lnTo>
                <a:lnTo>
                  <a:pt x="5634372" y="2540590"/>
                </a:lnTo>
                <a:lnTo>
                  <a:pt x="563437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7042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54648">
            <a:off x="2652161" y="-4614656"/>
            <a:ext cx="13142871" cy="19425577"/>
          </a:xfrm>
          <a:custGeom>
            <a:avLst/>
            <a:gdLst/>
            <a:ahLst/>
            <a:cxnLst/>
            <a:rect l="l" t="t" r="r" b="b"/>
            <a:pathLst>
              <a:path w="16113378" h="20465731">
                <a:moveTo>
                  <a:pt x="0" y="0"/>
                </a:moveTo>
                <a:lnTo>
                  <a:pt x="16113378" y="0"/>
                </a:lnTo>
                <a:lnTo>
                  <a:pt x="16113378" y="20465731"/>
                </a:lnTo>
                <a:lnTo>
                  <a:pt x="0" y="2046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1516" y="0"/>
            <a:ext cx="2919246" cy="2560312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81814" y="257659"/>
            <a:ext cx="16267372" cy="3731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8000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F</a:t>
            </a:r>
            <a:r>
              <a:rPr lang="en-US" sz="8000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eedback And Criticism</a:t>
            </a:r>
            <a:endParaRPr lang="en-US" sz="8000" dirty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8959"/>
              </a:lnSpc>
              <a:spcBef>
                <a:spcPct val="0"/>
              </a:spcBef>
            </a:pPr>
            <a:endParaRPr lang="en-US" sz="6399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4000" dirty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r>
              <a:rPr lang="en-US" sz="6600" b="1" dirty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 </a:t>
            </a:r>
            <a:r>
              <a:rPr lang="en-US" sz="6600" b="1" dirty="0" smtClean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11.</a:t>
            </a:r>
            <a:r>
              <a:rPr lang="en-US" sz="7200" b="1" dirty="0" smtClean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6000" b="1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How do you react to feedback or criticism from others.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3000" y="3292461"/>
            <a:ext cx="17145000" cy="6647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66"/>
              </a:lnSpc>
            </a:pPr>
            <a:endParaRPr lang="en-US" sz="6000" b="1" dirty="0" smtClean="0">
              <a:solidFill>
                <a:srgbClr val="FF0000"/>
              </a:solidFill>
              <a:latin typeface="Dekko"/>
              <a:ea typeface="Dekko"/>
              <a:cs typeface="Dekko"/>
              <a:sym typeface="Dekko"/>
            </a:endParaRPr>
          </a:p>
          <a:p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H</a:t>
            </a:r>
            <a:r>
              <a:rPr lang="en-US" sz="6000" b="1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₀</a:t>
            </a:r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 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  <a:sym typeface="Dekko"/>
              </a:rPr>
              <a:t>P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</a:rPr>
              <a:t>roportions for all categories are 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</a:rPr>
              <a:t>equal 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</a:rPr>
              <a:t>(p1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</a:rPr>
              <a:t>​=p2​=p3​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</a:rPr>
              <a:t>=1​/3)</a:t>
            </a:r>
            <a:endParaRPr lang="en-US" sz="4400" dirty="0" smtClean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  <a:p>
            <a:r>
              <a:rPr lang="en-US" sz="66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H</a:t>
            </a:r>
            <a:r>
              <a:rPr lang="en-US" sz="6600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₁</a:t>
            </a:r>
            <a:r>
              <a:rPr lang="en-US" sz="72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  <a:sym typeface="Dekko"/>
              </a:rPr>
              <a:t> 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</a:rPr>
              <a:t>At least one of the proportion isn’t equal</a:t>
            </a:r>
            <a:endParaRPr lang="en-US" sz="4400" dirty="0" smtClean="0"/>
          </a:p>
          <a:p>
            <a:pPr>
              <a:lnSpc>
                <a:spcPts val="3966"/>
              </a:lnSpc>
            </a:pPr>
            <a:endParaRPr lang="en-US" sz="4400" dirty="0"/>
          </a:p>
          <a:p>
            <a:pPr>
              <a:lnSpc>
                <a:spcPts val="3966"/>
              </a:lnSpc>
            </a:pPr>
            <a:endParaRPr lang="en-US" sz="4400" dirty="0" smtClean="0"/>
          </a:p>
          <a:p>
            <a:pPr>
              <a:lnSpc>
                <a:spcPts val="3966"/>
              </a:lnSpc>
            </a:pPr>
            <a:endParaRPr lang="en-US" sz="4400" dirty="0"/>
          </a:p>
          <a:p>
            <a:pPr algn="ctr">
              <a:lnSpc>
                <a:spcPts val="3966"/>
              </a:lnSpc>
            </a:pPr>
            <a:endParaRPr lang="en-US" sz="44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54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At 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a </a:t>
            </a:r>
            <a:r>
              <a:rPr lang="en-US" sz="6000" dirty="0">
                <a:solidFill>
                  <a:srgbClr val="FF0000"/>
                </a:solidFill>
                <a:latin typeface="Dekko" panose="020B0604020202020204" charset="0"/>
                <a:cs typeface="Dekko" panose="020B0604020202020204" charset="0"/>
              </a:rPr>
              <a:t>95% 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confidence level, we reject the </a:t>
            </a:r>
            <a:r>
              <a:rPr lang="en-US" sz="6600" dirty="0" smtClean="0">
                <a:solidFill>
                  <a:srgbClr val="FF0000"/>
                </a:solidFill>
                <a:latin typeface="Dekko" panose="020B0604020202020204" charset="0"/>
                <a:cs typeface="Dekko" panose="020B0604020202020204" charset="0"/>
              </a:rPr>
              <a:t>H₀ </a:t>
            </a: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and hence,</a:t>
            </a:r>
          </a:p>
          <a:p>
            <a:pPr algn="ctr">
              <a:lnSpc>
                <a:spcPts val="3966"/>
              </a:lnSpc>
            </a:pP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 </a:t>
            </a:r>
          </a:p>
          <a:p>
            <a:pPr algn="ctr">
              <a:lnSpc>
                <a:spcPts val="3966"/>
              </a:lnSpc>
            </a:pP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accept </a:t>
            </a:r>
            <a:r>
              <a:rPr lang="en-US" sz="6600" dirty="0" smtClean="0">
                <a:solidFill>
                  <a:srgbClr val="FF0000"/>
                </a:solidFill>
                <a:latin typeface="Dekko" panose="020B0604020202020204" charset="0"/>
                <a:cs typeface="Dekko" panose="020B0604020202020204" charset="0"/>
              </a:rPr>
              <a:t>H₁</a:t>
            </a: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.</a:t>
            </a:r>
            <a:endParaRPr lang="en-US" sz="5400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</p:txBody>
      </p:sp>
      <p:sp>
        <p:nvSpPr>
          <p:cNvPr id="7" name="Freeform 7"/>
          <p:cNvSpPr/>
          <p:nvPr/>
        </p:nvSpPr>
        <p:spPr>
          <a:xfrm rot="469756">
            <a:off x="5396746" y="1226096"/>
            <a:ext cx="7653701" cy="877878"/>
          </a:xfrm>
          <a:custGeom>
            <a:avLst/>
            <a:gdLst/>
            <a:ahLst/>
            <a:cxnLst/>
            <a:rect l="l" t="t" r="r" b="b"/>
            <a:pathLst>
              <a:path w="7653701" h="1001939">
                <a:moveTo>
                  <a:pt x="0" y="0"/>
                </a:moveTo>
                <a:lnTo>
                  <a:pt x="7653702" y="0"/>
                </a:lnTo>
                <a:lnTo>
                  <a:pt x="7653702" y="1001939"/>
                </a:lnTo>
                <a:lnTo>
                  <a:pt x="0" y="1001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88331">
            <a:off x="17003169" y="1319926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Rectangle 9"/>
          <p:cNvSpPr/>
          <p:nvPr/>
        </p:nvSpPr>
        <p:spPr>
          <a:xfrm>
            <a:off x="1581814" y="6517678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Chi-square: 90.0383</a:t>
            </a:r>
            <a:endParaRPr lang="en-US" sz="3600" b="1" dirty="0"/>
          </a:p>
        </p:txBody>
      </p:sp>
      <p:sp>
        <p:nvSpPr>
          <p:cNvPr id="12" name="Rectangle 11"/>
          <p:cNvSpPr/>
          <p:nvPr/>
        </p:nvSpPr>
        <p:spPr>
          <a:xfrm>
            <a:off x="10422299" y="6517678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P-value: 0.0000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3838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54648">
            <a:off x="2376560" y="-4581061"/>
            <a:ext cx="13350997" cy="19035010"/>
          </a:xfrm>
          <a:custGeom>
            <a:avLst/>
            <a:gdLst/>
            <a:ahLst/>
            <a:cxnLst/>
            <a:rect l="l" t="t" r="r" b="b"/>
            <a:pathLst>
              <a:path w="16113378" h="20465731">
                <a:moveTo>
                  <a:pt x="0" y="0"/>
                </a:moveTo>
                <a:lnTo>
                  <a:pt x="16113378" y="0"/>
                </a:lnTo>
                <a:lnTo>
                  <a:pt x="16113378" y="20465731"/>
                </a:lnTo>
                <a:lnTo>
                  <a:pt x="0" y="2046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3932" y="51136"/>
            <a:ext cx="2265128" cy="2143828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7611" y="51136"/>
            <a:ext cx="17212774" cy="3526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8800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Feedback And Criticism</a:t>
            </a:r>
          </a:p>
          <a:p>
            <a:pPr algn="ctr">
              <a:lnSpc>
                <a:spcPts val="3667"/>
              </a:lnSpc>
            </a:pPr>
            <a:endParaRPr lang="en-US" sz="6399" dirty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399" b="1" dirty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399" b="1" dirty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r>
              <a:rPr lang="en-US" sz="6000" b="1" dirty="0" smtClean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  11.</a:t>
            </a:r>
            <a:r>
              <a:rPr lang="en-US" sz="6600" b="1" dirty="0" smtClean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6000" b="1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How do you react to feedback or criticism from </a:t>
            </a:r>
            <a:r>
              <a:rPr lang="en-US" sz="6000" b="1" dirty="0" smtClean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others.</a:t>
            </a:r>
            <a:endParaRPr lang="en-US" sz="6000" b="1" dirty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6713" y="3812888"/>
            <a:ext cx="17449800" cy="7694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66"/>
              </a:lnSpc>
            </a:pPr>
            <a:endParaRPr lang="en-US" sz="6000" b="1" dirty="0" smtClean="0">
              <a:solidFill>
                <a:srgbClr val="FF0000"/>
              </a:solidFill>
              <a:latin typeface="Dekko"/>
              <a:ea typeface="Dekko"/>
              <a:cs typeface="Dekko"/>
              <a:sym typeface="Dekko"/>
            </a:endParaRPr>
          </a:p>
          <a:p>
            <a:pPr>
              <a:lnSpc>
                <a:spcPts val="3966"/>
              </a:lnSpc>
            </a:pPr>
            <a:r>
              <a:rPr lang="en-US" sz="4400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                     </a:t>
            </a:r>
            <a:endParaRPr lang="en-US" sz="4400" dirty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endParaRPr lang="en-US" sz="4400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r>
              <a:rPr lang="en-US" sz="4400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                                                                                  </a:t>
            </a:r>
            <a:r>
              <a:rPr lang="en-US" sz="5400" b="1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Lower</a:t>
            </a:r>
            <a:r>
              <a:rPr lang="en-US" sz="4400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                        </a:t>
            </a:r>
            <a:r>
              <a:rPr lang="en-US" sz="5400" b="1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Upper</a:t>
            </a:r>
            <a:r>
              <a:rPr lang="en-US" sz="4400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</a:t>
            </a:r>
          </a:p>
          <a:p>
            <a:pPr>
              <a:lnSpc>
                <a:spcPts val="3966"/>
              </a:lnSpc>
            </a:pPr>
            <a:r>
              <a:rPr lang="en-US" sz="5400" b="1" dirty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</a:t>
            </a:r>
          </a:p>
          <a:p>
            <a:pPr>
              <a:lnSpc>
                <a:spcPts val="3966"/>
              </a:lnSpc>
            </a:pPr>
            <a:r>
              <a:rPr lang="en-US" sz="5400" b="1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 1.                  </a:t>
            </a:r>
            <a:r>
              <a:rPr lang="en-US" sz="5400" dirty="0"/>
              <a:t>0.6029                         </a:t>
            </a:r>
            <a:r>
              <a:rPr lang="en-US" sz="5400" dirty="0" smtClean="0"/>
              <a:t>   0.5365                0.6692</a:t>
            </a:r>
          </a:p>
          <a:p>
            <a:pPr>
              <a:lnSpc>
                <a:spcPts val="3966"/>
              </a:lnSpc>
            </a:pPr>
            <a:endParaRPr lang="en-US" sz="5400" b="1" dirty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endParaRPr lang="en-US" sz="5400" b="1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r>
              <a:rPr lang="en-US" sz="5400" b="1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 2.                 </a:t>
            </a:r>
            <a:r>
              <a:rPr lang="en-US" sz="5400" dirty="0" smtClean="0"/>
              <a:t>0.3301                            0.2664                0.3939</a:t>
            </a:r>
          </a:p>
          <a:p>
            <a:pPr>
              <a:lnSpc>
                <a:spcPts val="3966"/>
              </a:lnSpc>
            </a:pPr>
            <a:endParaRPr lang="en-US" sz="5400" b="1" dirty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r>
              <a:rPr lang="en-US" sz="5400" b="1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</a:t>
            </a:r>
          </a:p>
          <a:p>
            <a:pPr>
              <a:lnSpc>
                <a:spcPts val="3966"/>
              </a:lnSpc>
            </a:pPr>
            <a:r>
              <a:rPr lang="en-US" sz="5400" b="1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 3.                 </a:t>
            </a:r>
            <a:r>
              <a:rPr lang="en-US" sz="5400" dirty="0"/>
              <a:t>0.0670                            0.0331  </a:t>
            </a:r>
            <a:r>
              <a:rPr lang="en-US" sz="5400" dirty="0" smtClean="0"/>
              <a:t>              </a:t>
            </a:r>
            <a:r>
              <a:rPr lang="en-US" sz="5400" dirty="0"/>
              <a:t>0.1009</a:t>
            </a:r>
            <a:r>
              <a:rPr lang="en-US" sz="5400" b="1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</a:t>
            </a:r>
            <a:endParaRPr lang="en-US" sz="5400" b="1" dirty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r>
              <a:rPr lang="en-US" sz="5400" b="1" dirty="0" smtClean="0">
                <a:solidFill>
                  <a:srgbClr val="000000"/>
                </a:solidFill>
                <a:latin typeface="Dekko" panose="020B0604020202020204" charset="0"/>
                <a:ea typeface="Dekko"/>
                <a:cs typeface="Dekko" panose="020B0604020202020204" charset="0"/>
                <a:sym typeface="Dekko"/>
              </a:rPr>
              <a:t> </a:t>
            </a:r>
            <a:endParaRPr lang="en-US" sz="5400" b="1" dirty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  <a:p>
            <a:pPr>
              <a:lnSpc>
                <a:spcPts val="3966"/>
              </a:lnSpc>
            </a:pPr>
            <a:endParaRPr lang="en-US" sz="4400" dirty="0" smtClean="0"/>
          </a:p>
          <a:p>
            <a:pPr algn="ctr">
              <a:lnSpc>
                <a:spcPts val="3966"/>
              </a:lnSpc>
            </a:pPr>
            <a:endParaRPr lang="en-US" sz="4400" dirty="0" smtClean="0">
              <a:latin typeface="Dekko" panose="020B0604020202020204" charset="0"/>
              <a:cs typeface="Dekko" panose="020B0604020202020204" charset="0"/>
            </a:endParaRPr>
          </a:p>
        </p:txBody>
      </p:sp>
      <p:sp>
        <p:nvSpPr>
          <p:cNvPr id="7" name="Freeform 7"/>
          <p:cNvSpPr/>
          <p:nvPr/>
        </p:nvSpPr>
        <p:spPr>
          <a:xfrm rot="469756">
            <a:off x="4227644" y="1175521"/>
            <a:ext cx="9595683" cy="1018395"/>
          </a:xfrm>
          <a:custGeom>
            <a:avLst/>
            <a:gdLst/>
            <a:ahLst/>
            <a:cxnLst/>
            <a:rect l="l" t="t" r="r" b="b"/>
            <a:pathLst>
              <a:path w="7653701" h="1001939">
                <a:moveTo>
                  <a:pt x="0" y="0"/>
                </a:moveTo>
                <a:lnTo>
                  <a:pt x="7653702" y="0"/>
                </a:lnTo>
                <a:lnTo>
                  <a:pt x="7653702" y="1001939"/>
                </a:lnTo>
                <a:lnTo>
                  <a:pt x="0" y="1001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160784">
            <a:off x="-1426779" y="5026463"/>
            <a:ext cx="3767956" cy="1699006"/>
          </a:xfrm>
          <a:custGeom>
            <a:avLst/>
            <a:gdLst/>
            <a:ahLst/>
            <a:cxnLst/>
            <a:rect l="l" t="t" r="r" b="b"/>
            <a:pathLst>
              <a:path w="3767956" h="1699006">
                <a:moveTo>
                  <a:pt x="0" y="0"/>
                </a:moveTo>
                <a:lnTo>
                  <a:pt x="3767957" y="0"/>
                </a:lnTo>
                <a:lnTo>
                  <a:pt x="3767957" y="1699006"/>
                </a:lnTo>
                <a:lnTo>
                  <a:pt x="0" y="1699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88331">
            <a:off x="17003169" y="1319926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Rectangle 9"/>
          <p:cNvSpPr/>
          <p:nvPr/>
        </p:nvSpPr>
        <p:spPr>
          <a:xfrm>
            <a:off x="1780193" y="3680301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Proportion</a:t>
            </a:r>
            <a:endParaRPr lang="en-US" sz="3600" b="1" dirty="0"/>
          </a:p>
        </p:txBody>
      </p:sp>
      <p:sp>
        <p:nvSpPr>
          <p:cNvPr id="12" name="Rectangle 11"/>
          <p:cNvSpPr/>
          <p:nvPr/>
        </p:nvSpPr>
        <p:spPr>
          <a:xfrm>
            <a:off x="9808786" y="3680301"/>
            <a:ext cx="7564813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Confidence Interval (95%)</a:t>
            </a:r>
            <a:endParaRPr lang="en-US" sz="3600" b="1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190792"/>
              </p:ext>
            </p:extLst>
          </p:nvPr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25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339659"/>
            <a:ext cx="14097000" cy="9607682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 rot="-988331">
            <a:off x="15394628" y="7726191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538561" cy="2636512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3128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54648">
            <a:off x="2383152" y="-4353148"/>
            <a:ext cx="12988907" cy="18711960"/>
          </a:xfrm>
          <a:custGeom>
            <a:avLst/>
            <a:gdLst/>
            <a:ahLst/>
            <a:cxnLst/>
            <a:rect l="l" t="t" r="r" b="b"/>
            <a:pathLst>
              <a:path w="16113378" h="20465731">
                <a:moveTo>
                  <a:pt x="0" y="0"/>
                </a:moveTo>
                <a:lnTo>
                  <a:pt x="16113378" y="0"/>
                </a:lnTo>
                <a:lnTo>
                  <a:pt x="16113378" y="20465731"/>
                </a:lnTo>
                <a:lnTo>
                  <a:pt x="0" y="2046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9487" y="0"/>
            <a:ext cx="3464463" cy="2804655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42745" y="191574"/>
            <a:ext cx="16401501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8000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Feedback And Criticism</a:t>
            </a:r>
          </a:p>
          <a:p>
            <a:pPr algn="ctr">
              <a:lnSpc>
                <a:spcPts val="3667"/>
              </a:lnSpc>
            </a:pPr>
            <a:endParaRPr lang="en-US" sz="6000" dirty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000" b="1" dirty="0" smtClean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r>
              <a:rPr lang="en-US" sz="6000" b="1" dirty="0" smtClean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    12.</a:t>
            </a:r>
            <a:r>
              <a:rPr lang="en-US" sz="6600" b="1" dirty="0" smtClean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5400" b="1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Do you believe self-awareness leads to better </a:t>
            </a:r>
            <a:r>
              <a:rPr lang="en-US" sz="5400" b="1" dirty="0" smtClean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decision-making</a:t>
            </a:r>
            <a:endParaRPr lang="en-US" sz="5400" b="1" dirty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55642" y="2749917"/>
            <a:ext cx="16013158" cy="7191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2800" b="1" dirty="0">
              <a:solidFill>
                <a:srgbClr val="FF0000"/>
              </a:solidFill>
              <a:latin typeface="Dekko"/>
              <a:ea typeface="Dekko"/>
              <a:cs typeface="Dekko"/>
              <a:sym typeface="Dekko"/>
            </a:endParaRPr>
          </a:p>
          <a:p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H</a:t>
            </a:r>
            <a:r>
              <a:rPr lang="en-US" sz="6000" b="1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₀</a:t>
            </a:r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 </a:t>
            </a:r>
            <a:r>
              <a:rPr lang="en-US" sz="4800" dirty="0" smtClean="0">
                <a:latin typeface="Dekko" panose="020B0604020202020204" charset="0"/>
                <a:cs typeface="Dekko" panose="020B0604020202020204" charset="0"/>
                <a:sym typeface="Dekko"/>
              </a:rPr>
              <a:t>P: </a:t>
            </a:r>
            <a:r>
              <a:rPr lang="en-US" sz="4800" dirty="0" smtClean="0">
                <a:latin typeface="Dekko" panose="020B0604020202020204" charset="0"/>
                <a:cs typeface="Dekko" panose="020B0604020202020204" charset="0"/>
              </a:rPr>
              <a:t>Yes​ </a:t>
            </a:r>
            <a:r>
              <a:rPr lang="en-US" sz="4800" smtClean="0">
                <a:latin typeface="Dekko" panose="020B0604020202020204" charset="0"/>
                <a:cs typeface="Dekko" panose="020B0604020202020204" charset="0"/>
              </a:rPr>
              <a:t>= 1/3, P: </a:t>
            </a:r>
            <a:r>
              <a:rPr lang="en-US" sz="4800" dirty="0" smtClean="0">
                <a:latin typeface="Dekko" panose="020B0604020202020204" charset="0"/>
                <a:cs typeface="Dekko" panose="020B0604020202020204" charset="0"/>
              </a:rPr>
              <a:t>No​ </a:t>
            </a:r>
            <a:r>
              <a:rPr lang="en-US" sz="4800" smtClean="0">
                <a:latin typeface="Dekko" panose="020B0604020202020204" charset="0"/>
                <a:cs typeface="Dekko" panose="020B0604020202020204" charset="0"/>
              </a:rPr>
              <a:t>= 1/3, P: </a:t>
            </a:r>
            <a:r>
              <a:rPr lang="en-US" sz="4800" dirty="0" smtClean="0">
                <a:latin typeface="Dekko" panose="020B0604020202020204" charset="0"/>
                <a:cs typeface="Dekko" panose="020B0604020202020204" charset="0"/>
              </a:rPr>
              <a:t>I</a:t>
            </a:r>
            <a:r>
              <a:rPr lang="en-US" sz="4800" dirty="0">
                <a:latin typeface="Dekko" panose="020B0604020202020204" charset="0"/>
                <a:cs typeface="Dekko" panose="020B0604020202020204" charset="0"/>
              </a:rPr>
              <a:t> don’t </a:t>
            </a:r>
            <a:r>
              <a:rPr lang="en-US" sz="4800" dirty="0" smtClean="0">
                <a:latin typeface="Dekko" panose="020B0604020202020204" charset="0"/>
                <a:cs typeface="Dekko" panose="020B0604020202020204" charset="0"/>
              </a:rPr>
              <a:t>know ​= 1/3</a:t>
            </a:r>
          </a:p>
          <a:p>
            <a:r>
              <a:rPr lang="en-US" sz="66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H</a:t>
            </a:r>
            <a:r>
              <a:rPr lang="en-US" sz="6600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₁</a:t>
            </a:r>
            <a:r>
              <a:rPr lang="en-US" sz="72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  <a:sym typeface="Dekko"/>
              </a:rPr>
              <a:t> 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</a:rPr>
              <a:t>At least one of the proportion isn’t 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</a:rPr>
              <a:t>equal</a:t>
            </a:r>
            <a:endParaRPr lang="en-US" sz="4400" dirty="0"/>
          </a:p>
          <a:p>
            <a:pPr algn="ctr">
              <a:lnSpc>
                <a:spcPts val="3966"/>
              </a:lnSpc>
            </a:pPr>
            <a:endParaRPr lang="en-US" sz="4400" dirty="0"/>
          </a:p>
          <a:p>
            <a:pPr algn="ctr">
              <a:lnSpc>
                <a:spcPts val="3966"/>
              </a:lnSpc>
            </a:pPr>
            <a:endParaRPr lang="en-US" sz="44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4400" dirty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5400" dirty="0">
              <a:latin typeface="Dekko" panose="020B0604020202020204" charset="0"/>
              <a:cs typeface="Dekko" panose="020B0604020202020204" charset="0"/>
            </a:endParaRPr>
          </a:p>
          <a:p>
            <a:pPr algn="ctr"/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We will 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reject the </a:t>
            </a:r>
            <a:r>
              <a:rPr lang="en-US" sz="6600" dirty="0">
                <a:solidFill>
                  <a:srgbClr val="FF0000"/>
                </a:solidFill>
                <a:latin typeface="Dekko" panose="020B0604020202020204" charset="0"/>
                <a:cs typeface="Dekko" panose="020B0604020202020204" charset="0"/>
              </a:rPr>
              <a:t>H₀ 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and </a:t>
            </a: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hence, </a:t>
            </a:r>
            <a:r>
              <a:rPr lang="en-US" sz="5400" dirty="0"/>
              <a:t>people 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with </a:t>
            </a:r>
            <a:endParaRPr lang="en-US" sz="54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/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self-awareness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 </a:t>
            </a: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believe 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it improves decision-making more </a:t>
            </a: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than others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.</a:t>
            </a:r>
            <a:endParaRPr lang="en-US" sz="5400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</p:txBody>
      </p:sp>
      <p:sp>
        <p:nvSpPr>
          <p:cNvPr id="7" name="Freeform 7"/>
          <p:cNvSpPr/>
          <p:nvPr/>
        </p:nvSpPr>
        <p:spPr>
          <a:xfrm rot="469756">
            <a:off x="5431449" y="1057627"/>
            <a:ext cx="7653701" cy="877878"/>
          </a:xfrm>
          <a:custGeom>
            <a:avLst/>
            <a:gdLst/>
            <a:ahLst/>
            <a:cxnLst/>
            <a:rect l="l" t="t" r="r" b="b"/>
            <a:pathLst>
              <a:path w="7653701" h="1001939">
                <a:moveTo>
                  <a:pt x="0" y="0"/>
                </a:moveTo>
                <a:lnTo>
                  <a:pt x="7653702" y="0"/>
                </a:lnTo>
                <a:lnTo>
                  <a:pt x="7653702" y="1001939"/>
                </a:lnTo>
                <a:lnTo>
                  <a:pt x="0" y="1001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88331">
            <a:off x="17003169" y="1319926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Rectangle 9"/>
          <p:cNvSpPr/>
          <p:nvPr/>
        </p:nvSpPr>
        <p:spPr>
          <a:xfrm>
            <a:off x="1642744" y="5362950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Chi-square: 245.56</a:t>
            </a:r>
            <a:endParaRPr lang="en-US" sz="3600" b="1" dirty="0"/>
          </a:p>
        </p:txBody>
      </p:sp>
      <p:sp>
        <p:nvSpPr>
          <p:cNvPr id="12" name="Rectangle 11"/>
          <p:cNvSpPr/>
          <p:nvPr/>
        </p:nvSpPr>
        <p:spPr>
          <a:xfrm>
            <a:off x="10102136" y="5373062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Critical-value: 5.99</a:t>
            </a:r>
          </a:p>
        </p:txBody>
      </p:sp>
    </p:spTree>
    <p:extLst>
      <p:ext uri="{BB962C8B-B14F-4D97-AF65-F5344CB8AC3E}">
        <p14:creationId xmlns:p14="http://schemas.microsoft.com/office/powerpoint/2010/main" val="293873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54648">
            <a:off x="3333968" y="-2371028"/>
            <a:ext cx="12987812" cy="15029055"/>
          </a:xfrm>
          <a:custGeom>
            <a:avLst/>
            <a:gdLst/>
            <a:ahLst/>
            <a:cxnLst/>
            <a:rect l="l" t="t" r="r" b="b"/>
            <a:pathLst>
              <a:path w="16113378" h="20465731">
                <a:moveTo>
                  <a:pt x="0" y="0"/>
                </a:moveTo>
                <a:lnTo>
                  <a:pt x="16113378" y="0"/>
                </a:lnTo>
                <a:lnTo>
                  <a:pt x="16113378" y="20465731"/>
                </a:lnTo>
                <a:lnTo>
                  <a:pt x="0" y="2046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11805" y="422867"/>
            <a:ext cx="4759105" cy="5120624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62330" y="1053703"/>
            <a:ext cx="13284921" cy="9233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66"/>
              </a:lnSpc>
            </a:pP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This project aims to explore the role of </a:t>
            </a: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self-</a:t>
            </a:r>
          </a:p>
          <a:p>
            <a:pPr>
              <a:lnSpc>
                <a:spcPts val="3966"/>
              </a:lnSpc>
            </a:pPr>
            <a:endParaRPr lang="en-US" sz="5400" dirty="0">
              <a:latin typeface="Dekko" panose="020B0604020202020204" charset="0"/>
              <a:cs typeface="Dekko" panose="020B0604020202020204" charset="0"/>
            </a:endParaRPr>
          </a:p>
          <a:p>
            <a:pPr>
              <a:lnSpc>
                <a:spcPts val="3966"/>
              </a:lnSpc>
            </a:pP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awareness 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in influencing individual success</a:t>
            </a: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.</a:t>
            </a:r>
          </a:p>
          <a:p>
            <a:pPr>
              <a:lnSpc>
                <a:spcPts val="3966"/>
              </a:lnSpc>
            </a:pPr>
            <a:endParaRPr lang="en-US" sz="5400" dirty="0">
              <a:latin typeface="Dekko" panose="020B0604020202020204" charset="0"/>
              <a:cs typeface="Dekko" panose="020B0604020202020204" charset="0"/>
            </a:endParaRPr>
          </a:p>
          <a:p>
            <a:pPr>
              <a:lnSpc>
                <a:spcPts val="3966"/>
              </a:lnSpc>
            </a:pP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 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By examining how self-awareness </a:t>
            </a: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impacts</a:t>
            </a:r>
          </a:p>
          <a:p>
            <a:pPr>
              <a:lnSpc>
                <a:spcPts val="3966"/>
              </a:lnSpc>
            </a:pPr>
            <a:endParaRPr lang="en-US" sz="5400" dirty="0">
              <a:latin typeface="Dekko" panose="020B0604020202020204" charset="0"/>
              <a:cs typeface="Dekko" panose="020B0604020202020204" charset="0"/>
            </a:endParaRPr>
          </a:p>
          <a:p>
            <a:pPr>
              <a:lnSpc>
                <a:spcPts val="3966"/>
              </a:lnSpc>
            </a:pP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 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goal-setting, emotional management, </a:t>
            </a: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and</a:t>
            </a:r>
          </a:p>
          <a:p>
            <a:pPr>
              <a:lnSpc>
                <a:spcPts val="3966"/>
              </a:lnSpc>
            </a:pPr>
            <a:endParaRPr lang="en-US" sz="5400" dirty="0">
              <a:latin typeface="Dekko" panose="020B0604020202020204" charset="0"/>
              <a:cs typeface="Dekko" panose="020B0604020202020204" charset="0"/>
            </a:endParaRPr>
          </a:p>
          <a:p>
            <a:pPr>
              <a:lnSpc>
                <a:spcPts val="3966"/>
              </a:lnSpc>
            </a:pP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 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personal relationships, the study seeks to </a:t>
            </a:r>
            <a:endParaRPr lang="en-US" sz="5400" dirty="0" smtClean="0">
              <a:latin typeface="Dekko" panose="020B0604020202020204" charset="0"/>
              <a:cs typeface="Dekko" panose="020B0604020202020204" charset="0"/>
            </a:endParaRPr>
          </a:p>
          <a:p>
            <a:pPr>
              <a:lnSpc>
                <a:spcPts val="3966"/>
              </a:lnSpc>
            </a:pPr>
            <a:endParaRPr lang="en-US" sz="5400" dirty="0">
              <a:latin typeface="Dekko" panose="020B0604020202020204" charset="0"/>
              <a:cs typeface="Dekko" panose="020B0604020202020204" charset="0"/>
            </a:endParaRPr>
          </a:p>
          <a:p>
            <a:pPr>
              <a:lnSpc>
                <a:spcPts val="3966"/>
              </a:lnSpc>
            </a:pP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understand 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its contribution to mental health </a:t>
            </a:r>
            <a:endParaRPr lang="en-US" sz="5400" dirty="0" smtClean="0">
              <a:latin typeface="Dekko" panose="020B0604020202020204" charset="0"/>
              <a:cs typeface="Dekko" panose="020B0604020202020204" charset="0"/>
            </a:endParaRPr>
          </a:p>
          <a:p>
            <a:pPr>
              <a:lnSpc>
                <a:spcPts val="3966"/>
              </a:lnSpc>
            </a:pPr>
            <a:endParaRPr lang="en-US" sz="5400" dirty="0">
              <a:latin typeface="Dekko" panose="020B0604020202020204" charset="0"/>
              <a:cs typeface="Dekko" panose="020B0604020202020204" charset="0"/>
            </a:endParaRPr>
          </a:p>
          <a:p>
            <a:pPr>
              <a:lnSpc>
                <a:spcPts val="3966"/>
              </a:lnSpc>
            </a:pP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and 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overall achievement. The research will </a:t>
            </a:r>
            <a:endParaRPr lang="en-US" sz="5400" dirty="0" smtClean="0">
              <a:latin typeface="Dekko" panose="020B0604020202020204" charset="0"/>
              <a:cs typeface="Dekko" panose="020B0604020202020204" charset="0"/>
            </a:endParaRPr>
          </a:p>
          <a:p>
            <a:pPr>
              <a:lnSpc>
                <a:spcPts val="3966"/>
              </a:lnSpc>
            </a:pPr>
            <a:endParaRPr lang="en-US" sz="5400" dirty="0">
              <a:latin typeface="Dekko" panose="020B0604020202020204" charset="0"/>
              <a:cs typeface="Dekko" panose="020B0604020202020204" charset="0"/>
            </a:endParaRPr>
          </a:p>
          <a:p>
            <a:pPr>
              <a:lnSpc>
                <a:spcPts val="3966"/>
              </a:lnSpc>
            </a:pP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highlight 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the importance of self-awareness </a:t>
            </a:r>
            <a:endParaRPr lang="en-US" sz="5400" dirty="0" smtClean="0">
              <a:latin typeface="Dekko" panose="020B0604020202020204" charset="0"/>
              <a:cs typeface="Dekko" panose="020B0604020202020204" charset="0"/>
            </a:endParaRPr>
          </a:p>
          <a:p>
            <a:pPr>
              <a:lnSpc>
                <a:spcPts val="3966"/>
              </a:lnSpc>
            </a:pPr>
            <a:endParaRPr lang="en-US" sz="5400" dirty="0">
              <a:latin typeface="Dekko" panose="020B0604020202020204" charset="0"/>
              <a:cs typeface="Dekko" panose="020B0604020202020204" charset="0"/>
            </a:endParaRPr>
          </a:p>
          <a:p>
            <a:pPr>
              <a:lnSpc>
                <a:spcPts val="3966"/>
              </a:lnSpc>
            </a:pP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as 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a key factor in personal and professional growth</a:t>
            </a:r>
            <a:r>
              <a:rPr lang="en-US" sz="5400" dirty="0"/>
              <a:t>.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</a:rPr>
              <a:t>.</a:t>
            </a:r>
            <a:endParaRPr lang="en-US" sz="2800" dirty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</p:txBody>
      </p:sp>
      <p:sp>
        <p:nvSpPr>
          <p:cNvPr id="8" name="Freeform 8"/>
          <p:cNvSpPr/>
          <p:nvPr/>
        </p:nvSpPr>
        <p:spPr>
          <a:xfrm rot="-1160784">
            <a:off x="14345004" y="8171831"/>
            <a:ext cx="3767956" cy="1699006"/>
          </a:xfrm>
          <a:custGeom>
            <a:avLst/>
            <a:gdLst/>
            <a:ahLst/>
            <a:cxnLst/>
            <a:rect l="l" t="t" r="r" b="b"/>
            <a:pathLst>
              <a:path w="3767956" h="1699006">
                <a:moveTo>
                  <a:pt x="0" y="0"/>
                </a:moveTo>
                <a:lnTo>
                  <a:pt x="3767957" y="0"/>
                </a:lnTo>
                <a:lnTo>
                  <a:pt x="3767957" y="1699006"/>
                </a:lnTo>
                <a:lnTo>
                  <a:pt x="0" y="1699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88331">
            <a:off x="16024739" y="762031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694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" r="3042"/>
          <a:stretch/>
        </p:blipFill>
        <p:spPr>
          <a:xfrm>
            <a:off x="2667000" y="723900"/>
            <a:ext cx="12954000" cy="8839200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 rot="-988331">
            <a:off x="15108877" y="7341952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976710" cy="2941312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2496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54648">
            <a:off x="2463450" y="-4706747"/>
            <a:ext cx="12889215" cy="19406055"/>
          </a:xfrm>
          <a:custGeom>
            <a:avLst/>
            <a:gdLst/>
            <a:ahLst/>
            <a:cxnLst/>
            <a:rect l="l" t="t" r="r" b="b"/>
            <a:pathLst>
              <a:path w="16113378" h="20465731">
                <a:moveTo>
                  <a:pt x="0" y="0"/>
                </a:moveTo>
                <a:lnTo>
                  <a:pt x="16113378" y="0"/>
                </a:lnTo>
                <a:lnTo>
                  <a:pt x="16113378" y="20465731"/>
                </a:lnTo>
                <a:lnTo>
                  <a:pt x="0" y="2046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1849" y="-90302"/>
            <a:ext cx="3351247" cy="2700705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14300" y="180277"/>
            <a:ext cx="18516600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8000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Feedback And Criticism</a:t>
            </a:r>
          </a:p>
          <a:p>
            <a:pPr algn="ctr">
              <a:lnSpc>
                <a:spcPts val="3667"/>
              </a:lnSpc>
            </a:pPr>
            <a:endParaRPr lang="en-US" sz="6000" dirty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000" b="1" dirty="0" smtClean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000" b="1" dirty="0" smtClean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r>
              <a:rPr lang="en-US" sz="6000" b="1" dirty="0" smtClean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    13.</a:t>
            </a:r>
            <a:r>
              <a:rPr lang="en-US" sz="6600" b="1" dirty="0" smtClean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</a:t>
            </a:r>
            <a:r>
              <a:rPr lang="en-US" sz="6600" b="1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What steps do you take to stay self-aware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2872" y="2700705"/>
            <a:ext cx="16414528" cy="7407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2800" b="1" dirty="0">
              <a:solidFill>
                <a:srgbClr val="FF0000"/>
              </a:solidFill>
              <a:latin typeface="Dekko"/>
              <a:ea typeface="Dekko"/>
              <a:cs typeface="Dekko"/>
              <a:sym typeface="Dekko"/>
            </a:endParaRPr>
          </a:p>
          <a:p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H</a:t>
            </a:r>
            <a:r>
              <a:rPr lang="en-US" sz="6000" b="1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₀</a:t>
            </a:r>
            <a:r>
              <a:rPr lang="en-US" sz="6000" b="1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 </a:t>
            </a:r>
            <a:r>
              <a:rPr lang="en-US" sz="4400" dirty="0">
                <a:latin typeface="Dekko" panose="020B0604020202020204" charset="0"/>
                <a:cs typeface="Dekko" panose="020B0604020202020204" charset="0"/>
              </a:rPr>
              <a:t>How individuals stay self-aware is unrelated to how they cope 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</a:rPr>
              <a:t>with setbacks.</a:t>
            </a:r>
          </a:p>
          <a:p>
            <a:r>
              <a:rPr lang="en-US" sz="66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H</a:t>
            </a:r>
            <a:r>
              <a:rPr lang="en-US" sz="6600" dirty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₁</a:t>
            </a:r>
            <a:r>
              <a:rPr lang="en-US" sz="7200" dirty="0" smtClean="0">
                <a:solidFill>
                  <a:srgbClr val="FF0000"/>
                </a:solidFill>
                <a:latin typeface="Dekko"/>
                <a:ea typeface="Dekko"/>
                <a:cs typeface="Dekko"/>
                <a:sym typeface="Dekko"/>
              </a:rPr>
              <a:t>:</a:t>
            </a:r>
            <a:r>
              <a:rPr lang="en-US" sz="4400" dirty="0" smtClean="0">
                <a:latin typeface="Dekko" panose="020B0604020202020204" charset="0"/>
                <a:cs typeface="Dekko" panose="020B0604020202020204" charset="0"/>
                <a:sym typeface="Dekko"/>
              </a:rPr>
              <a:t> </a:t>
            </a:r>
            <a:r>
              <a:rPr lang="en-US" sz="4400" dirty="0"/>
              <a:t>How individuals stay self-aware is related to how they cope with setbacks</a:t>
            </a:r>
          </a:p>
          <a:p>
            <a:pPr algn="ctr">
              <a:lnSpc>
                <a:spcPts val="3966"/>
              </a:lnSpc>
            </a:pPr>
            <a:endParaRPr lang="en-US" sz="4400" dirty="0"/>
          </a:p>
          <a:p>
            <a:pPr algn="ctr">
              <a:lnSpc>
                <a:spcPts val="3966"/>
              </a:lnSpc>
            </a:pPr>
            <a:endParaRPr lang="en-US" sz="4400" dirty="0" smtClean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4400" dirty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endParaRPr lang="en-US" sz="5400" dirty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We will 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reject the </a:t>
            </a:r>
            <a:r>
              <a:rPr lang="en-US" sz="6600" dirty="0">
                <a:solidFill>
                  <a:srgbClr val="FF0000"/>
                </a:solidFill>
                <a:latin typeface="Dekko" panose="020B0604020202020204" charset="0"/>
                <a:cs typeface="Dekko" panose="020B0604020202020204" charset="0"/>
              </a:rPr>
              <a:t>H</a:t>
            </a:r>
            <a:r>
              <a:rPr lang="en-US" sz="6600" dirty="0" smtClean="0">
                <a:solidFill>
                  <a:srgbClr val="FF0000"/>
                </a:solidFill>
                <a:latin typeface="Dekko" panose="020B0604020202020204" charset="0"/>
                <a:cs typeface="Dekko" panose="020B0604020202020204" charset="0"/>
              </a:rPr>
              <a:t>₀</a:t>
            </a:r>
            <a:r>
              <a:rPr lang="en-US" sz="5400" dirty="0" smtClean="0"/>
              <a:t>, 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suggesting that how individuals </a:t>
            </a: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stay</a:t>
            </a:r>
          </a:p>
          <a:p>
            <a:pPr algn="ctr">
              <a:lnSpc>
                <a:spcPts val="3966"/>
              </a:lnSpc>
            </a:pPr>
            <a:endParaRPr lang="en-US" sz="5400" dirty="0">
              <a:latin typeface="Dekko" panose="020B0604020202020204" charset="0"/>
              <a:cs typeface="Dekko" panose="020B0604020202020204" charset="0"/>
            </a:endParaRPr>
          </a:p>
          <a:p>
            <a:pPr algn="ctr">
              <a:lnSpc>
                <a:spcPts val="3966"/>
              </a:lnSpc>
            </a:pPr>
            <a:r>
              <a:rPr lang="en-US" sz="5400" dirty="0" smtClean="0">
                <a:latin typeface="Dekko" panose="020B0604020202020204" charset="0"/>
                <a:cs typeface="Dekko" panose="020B0604020202020204" charset="0"/>
              </a:rPr>
              <a:t> 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self-aware is related to how they cope with setbacks.</a:t>
            </a:r>
            <a:endParaRPr lang="en-US" sz="5400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</p:txBody>
      </p:sp>
      <p:sp>
        <p:nvSpPr>
          <p:cNvPr id="7" name="Freeform 7"/>
          <p:cNvSpPr/>
          <p:nvPr/>
        </p:nvSpPr>
        <p:spPr>
          <a:xfrm rot="469756">
            <a:off x="5317149" y="1296879"/>
            <a:ext cx="7653701" cy="877878"/>
          </a:xfrm>
          <a:custGeom>
            <a:avLst/>
            <a:gdLst/>
            <a:ahLst/>
            <a:cxnLst/>
            <a:rect l="l" t="t" r="r" b="b"/>
            <a:pathLst>
              <a:path w="7653701" h="1001939">
                <a:moveTo>
                  <a:pt x="0" y="0"/>
                </a:moveTo>
                <a:lnTo>
                  <a:pt x="7653702" y="0"/>
                </a:lnTo>
                <a:lnTo>
                  <a:pt x="7653702" y="1001939"/>
                </a:lnTo>
                <a:lnTo>
                  <a:pt x="0" y="1001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88331">
            <a:off x="17003169" y="1319926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Rectangle 9"/>
          <p:cNvSpPr/>
          <p:nvPr/>
        </p:nvSpPr>
        <p:spPr>
          <a:xfrm>
            <a:off x="1303774" y="6522058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Chi-square: 35.38</a:t>
            </a:r>
            <a:endParaRPr lang="en-US" sz="3600" b="1" dirty="0"/>
          </a:p>
        </p:txBody>
      </p:sp>
      <p:sp>
        <p:nvSpPr>
          <p:cNvPr id="12" name="Rectangle 11"/>
          <p:cNvSpPr/>
          <p:nvPr/>
        </p:nvSpPr>
        <p:spPr>
          <a:xfrm>
            <a:off x="10422299" y="6522057"/>
            <a:ext cx="6324600" cy="1241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Critical-value: 5.99</a:t>
            </a:r>
          </a:p>
        </p:txBody>
      </p:sp>
    </p:spTree>
    <p:extLst>
      <p:ext uri="{BB962C8B-B14F-4D97-AF65-F5344CB8AC3E}">
        <p14:creationId xmlns:p14="http://schemas.microsoft.com/office/powerpoint/2010/main" val="218875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58" b="2220"/>
          <a:stretch/>
        </p:blipFill>
        <p:spPr>
          <a:xfrm>
            <a:off x="2705100" y="949259"/>
            <a:ext cx="12877800" cy="8388482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 rot="-988331">
            <a:off x="15089826" y="7116594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3433910" cy="3398512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1708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5954648">
            <a:off x="2667964" y="-4645467"/>
            <a:ext cx="12765041" cy="19406056"/>
          </a:xfrm>
          <a:custGeom>
            <a:avLst/>
            <a:gdLst/>
            <a:ahLst/>
            <a:cxnLst/>
            <a:rect l="l" t="t" r="r" b="b"/>
            <a:pathLst>
              <a:path w="16113378" h="20465731">
                <a:moveTo>
                  <a:pt x="0" y="0"/>
                </a:moveTo>
                <a:lnTo>
                  <a:pt x="16113378" y="0"/>
                </a:lnTo>
                <a:lnTo>
                  <a:pt x="16113378" y="20465731"/>
                </a:lnTo>
                <a:lnTo>
                  <a:pt x="0" y="2046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735565" cy="2664676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5"/>
                </a:lnTo>
                <a:lnTo>
                  <a:pt x="0" y="5120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91831" y="-666385"/>
            <a:ext cx="18516600" cy="4792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8000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 </a:t>
            </a:r>
          </a:p>
          <a:p>
            <a:pPr algn="ctr">
              <a:lnSpc>
                <a:spcPts val="8959"/>
              </a:lnSpc>
            </a:pPr>
            <a:r>
              <a:rPr lang="en-US" sz="8800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Limitations And Future Work</a:t>
            </a:r>
            <a:endParaRPr lang="en-US" sz="8800" dirty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000" dirty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000" b="1" dirty="0" smtClean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000" b="1" dirty="0" smtClean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endParaRPr lang="en-US" sz="6000" b="1" dirty="0" smtClean="0">
              <a:solidFill>
                <a:srgbClr val="000000"/>
              </a:solidFill>
              <a:latin typeface="Ballpoint"/>
              <a:ea typeface="Dekko"/>
              <a:cs typeface="Dekko"/>
              <a:sym typeface="Ballpoint"/>
            </a:endParaRPr>
          </a:p>
          <a:p>
            <a:pPr algn="ctr">
              <a:lnSpc>
                <a:spcPts val="3667"/>
              </a:lnSpc>
            </a:pPr>
            <a:r>
              <a:rPr lang="en-US" sz="6000" b="1" dirty="0" smtClean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    </a:t>
            </a:r>
            <a:endParaRPr lang="en-US" sz="6600" b="1" dirty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92699" y="2602793"/>
            <a:ext cx="14554200" cy="7478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This study is limited by a </a:t>
            </a:r>
            <a:r>
              <a:rPr lang="en-US" sz="5400" b="1" dirty="0">
                <a:latin typeface="Dekko" panose="020B0604020202020204" charset="0"/>
                <a:cs typeface="Dekko" panose="020B0604020202020204" charset="0"/>
              </a:rPr>
              <a:t>small dataset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 and </a:t>
            </a:r>
            <a:r>
              <a:rPr lang="en-US" sz="5400" b="1" dirty="0">
                <a:latin typeface="Dekko" panose="020B0604020202020204" charset="0"/>
                <a:cs typeface="Dekko" panose="020B0604020202020204" charset="0"/>
              </a:rPr>
              <a:t>centralized data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, which may restrict the generalizability of the findings. Future research could expand the sample size, incorporate more diverse participants, and use </a:t>
            </a:r>
            <a:r>
              <a:rPr lang="en-US" sz="5400" b="1" dirty="0">
                <a:latin typeface="Dekko" panose="020B0604020202020204" charset="0"/>
                <a:cs typeface="Dekko" panose="020B0604020202020204" charset="0"/>
              </a:rPr>
              <a:t>longitudinal methods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 to track changes over time. Additionally, </a:t>
            </a:r>
            <a:r>
              <a:rPr lang="en-US" sz="5400" b="1" dirty="0">
                <a:latin typeface="Dekko" panose="020B0604020202020204" charset="0"/>
                <a:cs typeface="Dekko" panose="020B0604020202020204" charset="0"/>
              </a:rPr>
              <a:t>redesigning the survey</a:t>
            </a:r>
            <a:r>
              <a:rPr lang="en-US" sz="5400" dirty="0">
                <a:latin typeface="Dekko" panose="020B0604020202020204" charset="0"/>
                <a:cs typeface="Dekko" panose="020B0604020202020204" charset="0"/>
              </a:rPr>
              <a:t> and exploring alternative data collection methods, such as interviews, could offer deeper insights into the role of self-awareness in success</a:t>
            </a:r>
            <a:endParaRPr lang="en-US" sz="9600" dirty="0" smtClean="0">
              <a:solidFill>
                <a:srgbClr val="000000"/>
              </a:solidFill>
              <a:latin typeface="Dekko" panose="020B0604020202020204" charset="0"/>
              <a:ea typeface="Dekko"/>
              <a:cs typeface="Dekko" panose="020B0604020202020204" charset="0"/>
              <a:sym typeface="Dekko"/>
            </a:endParaRPr>
          </a:p>
        </p:txBody>
      </p:sp>
      <p:sp>
        <p:nvSpPr>
          <p:cNvPr id="7" name="Freeform 7"/>
          <p:cNvSpPr/>
          <p:nvPr/>
        </p:nvSpPr>
        <p:spPr>
          <a:xfrm rot="469756">
            <a:off x="5223633" y="1654578"/>
            <a:ext cx="7653701" cy="877878"/>
          </a:xfrm>
          <a:custGeom>
            <a:avLst/>
            <a:gdLst/>
            <a:ahLst/>
            <a:cxnLst/>
            <a:rect l="l" t="t" r="r" b="b"/>
            <a:pathLst>
              <a:path w="7653701" h="1001939">
                <a:moveTo>
                  <a:pt x="0" y="0"/>
                </a:moveTo>
                <a:lnTo>
                  <a:pt x="7653702" y="0"/>
                </a:lnTo>
                <a:lnTo>
                  <a:pt x="7653702" y="1001939"/>
                </a:lnTo>
                <a:lnTo>
                  <a:pt x="0" y="1001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88331">
            <a:off x="16623405" y="2198089"/>
            <a:ext cx="1589353" cy="2037632"/>
          </a:xfrm>
          <a:custGeom>
            <a:avLst/>
            <a:gdLst/>
            <a:ahLst/>
            <a:cxnLst/>
            <a:rect l="l" t="t" r="r" b="b"/>
            <a:pathLst>
              <a:path w="1589353" h="2037632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5409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-445901">
            <a:off x="4543609" y="771352"/>
            <a:ext cx="9200782" cy="9173996"/>
          </a:xfrm>
          <a:custGeom>
            <a:avLst/>
            <a:gdLst/>
            <a:ahLst/>
            <a:cxnLst/>
            <a:rect l="l" t="t" r="r" b="b"/>
            <a:pathLst>
              <a:path w="9200782" h="9173996">
                <a:moveTo>
                  <a:pt x="0" y="0"/>
                </a:moveTo>
                <a:lnTo>
                  <a:pt x="9200782" y="0"/>
                </a:lnTo>
                <a:lnTo>
                  <a:pt x="9200782" y="9173996"/>
                </a:lnTo>
                <a:lnTo>
                  <a:pt x="0" y="917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171973">
            <a:off x="5583091" y="1923319"/>
            <a:ext cx="7156588" cy="6691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68"/>
              </a:lnSpc>
            </a:pPr>
            <a:r>
              <a:rPr lang="en-US" sz="18192" spc="418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Thank</a:t>
            </a:r>
          </a:p>
          <a:p>
            <a:pPr algn="ctr">
              <a:lnSpc>
                <a:spcPts val="25468"/>
              </a:lnSpc>
              <a:spcBef>
                <a:spcPct val="0"/>
              </a:spcBef>
            </a:pPr>
            <a:r>
              <a:rPr lang="en-US" sz="18192" spc="418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You!</a:t>
            </a:r>
          </a:p>
        </p:txBody>
      </p:sp>
      <p:sp>
        <p:nvSpPr>
          <p:cNvPr id="5" name="Freeform 5"/>
          <p:cNvSpPr/>
          <p:nvPr/>
        </p:nvSpPr>
        <p:spPr>
          <a:xfrm rot="137152">
            <a:off x="3720539" y="6812287"/>
            <a:ext cx="2829761" cy="2686683"/>
          </a:xfrm>
          <a:custGeom>
            <a:avLst/>
            <a:gdLst/>
            <a:ahLst/>
            <a:cxnLst/>
            <a:rect l="l" t="t" r="r" b="b"/>
            <a:pathLst>
              <a:path w="2829761" h="2686683">
                <a:moveTo>
                  <a:pt x="0" y="0"/>
                </a:moveTo>
                <a:lnTo>
                  <a:pt x="2829761" y="0"/>
                </a:lnTo>
                <a:lnTo>
                  <a:pt x="2829761" y="2686682"/>
                </a:lnTo>
                <a:lnTo>
                  <a:pt x="0" y="2686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71662">
            <a:off x="4402112" y="7257625"/>
            <a:ext cx="1466614" cy="1402617"/>
          </a:xfrm>
          <a:custGeom>
            <a:avLst/>
            <a:gdLst/>
            <a:ahLst/>
            <a:cxnLst/>
            <a:rect l="l" t="t" r="r" b="b"/>
            <a:pathLst>
              <a:path w="1466614" h="1402617">
                <a:moveTo>
                  <a:pt x="0" y="0"/>
                </a:moveTo>
                <a:lnTo>
                  <a:pt x="1466614" y="0"/>
                </a:lnTo>
                <a:lnTo>
                  <a:pt x="1466614" y="1402617"/>
                </a:lnTo>
                <a:lnTo>
                  <a:pt x="0" y="140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331506" flipH="1">
            <a:off x="850899" y="2591255"/>
            <a:ext cx="5634372" cy="2540590"/>
          </a:xfrm>
          <a:custGeom>
            <a:avLst/>
            <a:gdLst/>
            <a:ahLst/>
            <a:cxnLst/>
            <a:rect l="l" t="t" r="r" b="b"/>
            <a:pathLst>
              <a:path w="5634372" h="2540590">
                <a:moveTo>
                  <a:pt x="5634372" y="0"/>
                </a:moveTo>
                <a:lnTo>
                  <a:pt x="0" y="0"/>
                </a:lnTo>
                <a:lnTo>
                  <a:pt x="0" y="2540590"/>
                </a:lnTo>
                <a:lnTo>
                  <a:pt x="5634372" y="2540590"/>
                </a:lnTo>
                <a:lnTo>
                  <a:pt x="563437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79119" y="3968022"/>
            <a:ext cx="1221857" cy="2061415"/>
          </a:xfrm>
          <a:custGeom>
            <a:avLst/>
            <a:gdLst/>
            <a:ahLst/>
            <a:cxnLst/>
            <a:rect l="l" t="t" r="r" b="b"/>
            <a:pathLst>
              <a:path w="1221857" h="2061415">
                <a:moveTo>
                  <a:pt x="0" y="0"/>
                </a:moveTo>
                <a:lnTo>
                  <a:pt x="1221857" y="0"/>
                </a:lnTo>
                <a:lnTo>
                  <a:pt x="1221857" y="2061415"/>
                </a:lnTo>
                <a:lnTo>
                  <a:pt x="0" y="20614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299048" y="6029437"/>
            <a:ext cx="964181" cy="1626686"/>
          </a:xfrm>
          <a:custGeom>
            <a:avLst/>
            <a:gdLst/>
            <a:ahLst/>
            <a:cxnLst/>
            <a:rect l="l" t="t" r="r" b="b"/>
            <a:pathLst>
              <a:path w="964181" h="1626686">
                <a:moveTo>
                  <a:pt x="0" y="0"/>
                </a:moveTo>
                <a:lnTo>
                  <a:pt x="964181" y="0"/>
                </a:lnTo>
                <a:lnTo>
                  <a:pt x="964181" y="1626686"/>
                </a:lnTo>
                <a:lnTo>
                  <a:pt x="0" y="1626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410148" y="4348069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8963" y="8576604"/>
            <a:ext cx="17438263" cy="1593543"/>
          </a:xfrm>
          <a:custGeom>
            <a:avLst/>
            <a:gdLst/>
            <a:ahLst/>
            <a:cxnLst/>
            <a:rect l="l" t="t" r="r" b="b"/>
            <a:pathLst>
              <a:path w="17438263" h="1593543">
                <a:moveTo>
                  <a:pt x="0" y="0"/>
                </a:moveTo>
                <a:lnTo>
                  <a:pt x="17438263" y="0"/>
                </a:lnTo>
                <a:lnTo>
                  <a:pt x="17438263" y="1593543"/>
                </a:lnTo>
                <a:lnTo>
                  <a:pt x="0" y="1593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1276" b="-63871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27119" y="4348069"/>
            <a:ext cx="736079" cy="734827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29631">
            <a:off x="-113727" y="5123085"/>
            <a:ext cx="4201966" cy="1143978"/>
          </a:xfrm>
          <a:custGeom>
            <a:avLst/>
            <a:gdLst/>
            <a:ahLst/>
            <a:cxnLst/>
            <a:rect l="l" t="t" r="r" b="b"/>
            <a:pathLst>
              <a:path w="4007567" h="1143978">
                <a:moveTo>
                  <a:pt x="0" y="0"/>
                </a:moveTo>
                <a:lnTo>
                  <a:pt x="4007567" y="0"/>
                </a:lnTo>
                <a:lnTo>
                  <a:pt x="4007567" y="1143979"/>
                </a:lnTo>
                <a:lnTo>
                  <a:pt x="0" y="1143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29631">
            <a:off x="4790696" y="5124263"/>
            <a:ext cx="4237764" cy="1160135"/>
          </a:xfrm>
          <a:custGeom>
            <a:avLst/>
            <a:gdLst/>
            <a:ahLst/>
            <a:cxnLst/>
            <a:rect l="l" t="t" r="r" b="b"/>
            <a:pathLst>
              <a:path w="4064166" h="1160135">
                <a:moveTo>
                  <a:pt x="0" y="0"/>
                </a:moveTo>
                <a:lnTo>
                  <a:pt x="4064166" y="0"/>
                </a:lnTo>
                <a:lnTo>
                  <a:pt x="4064166" y="1160135"/>
                </a:lnTo>
                <a:lnTo>
                  <a:pt x="0" y="1160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4283" y="80298"/>
            <a:ext cx="1687808" cy="2163857"/>
          </a:xfrm>
          <a:custGeom>
            <a:avLst/>
            <a:gdLst/>
            <a:ahLst/>
            <a:cxnLst/>
            <a:rect l="l" t="t" r="r" b="b"/>
            <a:pathLst>
              <a:path w="1687808" h="2163857">
                <a:moveTo>
                  <a:pt x="0" y="0"/>
                </a:moveTo>
                <a:lnTo>
                  <a:pt x="1687808" y="0"/>
                </a:lnTo>
                <a:lnTo>
                  <a:pt x="1687808" y="2163857"/>
                </a:lnTo>
                <a:lnTo>
                  <a:pt x="0" y="21638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703532" y="166594"/>
            <a:ext cx="1200773" cy="2057400"/>
          </a:xfrm>
          <a:custGeom>
            <a:avLst/>
            <a:gdLst/>
            <a:ahLst/>
            <a:cxnLst/>
            <a:rect l="l" t="t" r="r" b="b"/>
            <a:pathLst>
              <a:path w="1200773" h="2057400">
                <a:moveTo>
                  <a:pt x="0" y="0"/>
                </a:moveTo>
                <a:lnTo>
                  <a:pt x="1200774" y="0"/>
                </a:lnTo>
                <a:lnTo>
                  <a:pt x="12007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01773" y="-342057"/>
            <a:ext cx="13925345" cy="250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48"/>
              </a:lnSpc>
              <a:spcBef>
                <a:spcPct val="0"/>
              </a:spcBef>
            </a:pPr>
            <a:r>
              <a:rPr lang="en-US" sz="13177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Survey Demographics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43200" y="2320438"/>
            <a:ext cx="5793936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Total Dataset:</a:t>
            </a:r>
          </a:p>
        </p:txBody>
      </p:sp>
      <p:sp>
        <p:nvSpPr>
          <p:cNvPr id="12" name="Freeform 12"/>
          <p:cNvSpPr/>
          <p:nvPr/>
        </p:nvSpPr>
        <p:spPr>
          <a:xfrm rot="229631">
            <a:off x="5905031" y="2097323"/>
            <a:ext cx="5270272" cy="1504423"/>
          </a:xfrm>
          <a:custGeom>
            <a:avLst/>
            <a:gdLst/>
            <a:ahLst/>
            <a:cxnLst/>
            <a:rect l="l" t="t" r="r" b="b"/>
            <a:pathLst>
              <a:path w="5270272" h="1504423">
                <a:moveTo>
                  <a:pt x="0" y="0"/>
                </a:moveTo>
                <a:lnTo>
                  <a:pt x="5270272" y="0"/>
                </a:lnTo>
                <a:lnTo>
                  <a:pt x="5270272" y="1504423"/>
                </a:lnTo>
                <a:lnTo>
                  <a:pt x="0" y="15044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5643200" y="3662667"/>
            <a:ext cx="5793936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209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1118781" y="5121853"/>
            <a:ext cx="5793936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18-25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12610" y="5141968"/>
            <a:ext cx="5793936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26-35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75847" y="5141968"/>
            <a:ext cx="5793936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36-45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54360" y="5121853"/>
            <a:ext cx="5793936" cy="114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46+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0599" y="6738026"/>
            <a:ext cx="3275176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3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108 -&gt; 86.1%</a:t>
            </a:r>
          </a:p>
        </p:txBody>
      </p:sp>
      <p:sp>
        <p:nvSpPr>
          <p:cNvPr id="19" name="Freeform 19"/>
          <p:cNvSpPr/>
          <p:nvPr/>
        </p:nvSpPr>
        <p:spPr>
          <a:xfrm rot="229631">
            <a:off x="9689955" y="5126001"/>
            <a:ext cx="4185718" cy="1160135"/>
          </a:xfrm>
          <a:custGeom>
            <a:avLst/>
            <a:gdLst/>
            <a:ahLst/>
            <a:cxnLst/>
            <a:rect l="l" t="t" r="r" b="b"/>
            <a:pathLst>
              <a:path w="4064166" h="1160135">
                <a:moveTo>
                  <a:pt x="0" y="0"/>
                </a:moveTo>
                <a:lnTo>
                  <a:pt x="4064166" y="0"/>
                </a:lnTo>
                <a:lnTo>
                  <a:pt x="4064166" y="1160135"/>
                </a:lnTo>
                <a:lnTo>
                  <a:pt x="0" y="1160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Freeform 20"/>
          <p:cNvSpPr/>
          <p:nvPr/>
        </p:nvSpPr>
        <p:spPr>
          <a:xfrm rot="229631">
            <a:off x="14289715" y="5182868"/>
            <a:ext cx="4042939" cy="1240574"/>
          </a:xfrm>
          <a:custGeom>
            <a:avLst/>
            <a:gdLst/>
            <a:ahLst/>
            <a:cxnLst/>
            <a:rect l="l" t="t" r="r" b="b"/>
            <a:pathLst>
              <a:path w="3652000" h="1042480">
                <a:moveTo>
                  <a:pt x="0" y="0"/>
                </a:moveTo>
                <a:lnTo>
                  <a:pt x="3652000" y="0"/>
                </a:lnTo>
                <a:lnTo>
                  <a:pt x="3652000" y="1042479"/>
                </a:lnTo>
                <a:lnTo>
                  <a:pt x="0" y="10424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465683" y="6738026"/>
            <a:ext cx="3275176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3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24-&gt; 11.5%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79184" y="6738026"/>
            <a:ext cx="3275176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3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4-&gt; 1.9%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889917" y="6738026"/>
            <a:ext cx="3275176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3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1 -&gt; 0.5%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01773" y="8776629"/>
            <a:ext cx="14758079" cy="101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3"/>
              </a:lnSpc>
              <a:spcBef>
                <a:spcPct val="0"/>
              </a:spcBef>
            </a:pPr>
            <a:r>
              <a:rPr lang="en-US" sz="5331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Age group 18-25 being the majority and other groups being minority.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20983975">
            <a:off x="2628088" y="-1562504"/>
            <a:ext cx="15003513" cy="13407036"/>
          </a:xfrm>
          <a:custGeom>
            <a:avLst/>
            <a:gdLst/>
            <a:ahLst/>
            <a:cxnLst/>
            <a:rect l="l" t="t" r="r" b="b"/>
            <a:pathLst>
              <a:path w="9200782" h="9173996">
                <a:moveTo>
                  <a:pt x="0" y="0"/>
                </a:moveTo>
                <a:lnTo>
                  <a:pt x="9200782" y="0"/>
                </a:lnTo>
                <a:lnTo>
                  <a:pt x="9200782" y="9173996"/>
                </a:lnTo>
                <a:lnTo>
                  <a:pt x="0" y="917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57626" y="-1036698"/>
            <a:ext cx="11250780" cy="8463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248"/>
              </a:lnSpc>
            </a:pPr>
            <a:endParaRPr lang="en-US" sz="14400" spc="331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13248"/>
              </a:lnSpc>
            </a:pPr>
            <a:endParaRPr lang="en-US" sz="14400" spc="331" dirty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13248"/>
              </a:lnSpc>
            </a:pPr>
            <a:r>
              <a:rPr lang="en-US" sz="14400" spc="331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 Questionnaire</a:t>
            </a:r>
            <a:endParaRPr lang="en-US" sz="8000" spc="331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13248"/>
              </a:lnSpc>
            </a:pPr>
            <a:r>
              <a:rPr lang="en-US" sz="8000" spc="331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 Total </a:t>
            </a:r>
            <a:r>
              <a:rPr lang="en-US" sz="8800" spc="331" dirty="0" smtClean="0">
                <a:solidFill>
                  <a:srgbClr val="FF0000"/>
                </a:solidFill>
                <a:latin typeface="Ballpoint"/>
                <a:ea typeface="Ballpoint"/>
                <a:cs typeface="Ballpoint"/>
                <a:sym typeface="Ballpoint"/>
              </a:rPr>
              <a:t>16</a:t>
            </a:r>
            <a:r>
              <a:rPr lang="en-US" sz="8000" spc="331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 Questions,</a:t>
            </a:r>
          </a:p>
          <a:p>
            <a:pPr algn="ctr">
              <a:lnSpc>
                <a:spcPts val="13248"/>
              </a:lnSpc>
            </a:pPr>
            <a:r>
              <a:rPr lang="en-US" sz="8000" spc="331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Categorized as</a:t>
            </a:r>
            <a:endParaRPr lang="en-US" sz="8000" spc="331" dirty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</p:txBody>
      </p:sp>
      <p:sp>
        <p:nvSpPr>
          <p:cNvPr id="7" name="Freeform 7"/>
          <p:cNvSpPr/>
          <p:nvPr/>
        </p:nvSpPr>
        <p:spPr>
          <a:xfrm rot="9331506" flipH="1">
            <a:off x="730332" y="1053000"/>
            <a:ext cx="5634372" cy="2540590"/>
          </a:xfrm>
          <a:custGeom>
            <a:avLst/>
            <a:gdLst/>
            <a:ahLst/>
            <a:cxnLst/>
            <a:rect l="l" t="t" r="r" b="b"/>
            <a:pathLst>
              <a:path w="5634372" h="2540590">
                <a:moveTo>
                  <a:pt x="5634372" y="0"/>
                </a:moveTo>
                <a:lnTo>
                  <a:pt x="0" y="0"/>
                </a:lnTo>
                <a:lnTo>
                  <a:pt x="0" y="2540590"/>
                </a:lnTo>
                <a:lnTo>
                  <a:pt x="5634372" y="2540590"/>
                </a:lnTo>
                <a:lnTo>
                  <a:pt x="56343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7"/>
          <p:cNvSpPr/>
          <p:nvPr/>
        </p:nvSpPr>
        <p:spPr>
          <a:xfrm rot="9331506" flipH="1">
            <a:off x="12541917" y="7929174"/>
            <a:ext cx="5634372" cy="2540590"/>
          </a:xfrm>
          <a:custGeom>
            <a:avLst/>
            <a:gdLst/>
            <a:ahLst/>
            <a:cxnLst/>
            <a:rect l="l" t="t" r="r" b="b"/>
            <a:pathLst>
              <a:path w="5634372" h="2540590">
                <a:moveTo>
                  <a:pt x="5634372" y="0"/>
                </a:moveTo>
                <a:lnTo>
                  <a:pt x="0" y="0"/>
                </a:lnTo>
                <a:lnTo>
                  <a:pt x="0" y="2540590"/>
                </a:lnTo>
                <a:lnTo>
                  <a:pt x="5634372" y="2540590"/>
                </a:lnTo>
                <a:lnTo>
                  <a:pt x="56343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0167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665" y="-2753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1106722" flipH="1">
            <a:off x="1000358" y="-155929"/>
            <a:ext cx="5107357" cy="5137400"/>
          </a:xfrm>
          <a:custGeom>
            <a:avLst/>
            <a:gdLst/>
            <a:ahLst/>
            <a:cxnLst/>
            <a:rect l="l" t="t" r="r" b="b"/>
            <a:pathLst>
              <a:path w="5107357" h="5137400">
                <a:moveTo>
                  <a:pt x="5107357" y="0"/>
                </a:moveTo>
                <a:lnTo>
                  <a:pt x="0" y="0"/>
                </a:lnTo>
                <a:lnTo>
                  <a:pt x="0" y="5137400"/>
                </a:lnTo>
                <a:lnTo>
                  <a:pt x="5107357" y="5137400"/>
                </a:lnTo>
                <a:lnTo>
                  <a:pt x="510735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61473" flipH="1">
            <a:off x="12544653" y="-17523"/>
            <a:ext cx="4642176" cy="4669483"/>
          </a:xfrm>
          <a:custGeom>
            <a:avLst/>
            <a:gdLst/>
            <a:ahLst/>
            <a:cxnLst/>
            <a:rect l="l" t="t" r="r" b="b"/>
            <a:pathLst>
              <a:path w="4642176" h="4669483">
                <a:moveTo>
                  <a:pt x="4642176" y="0"/>
                </a:moveTo>
                <a:lnTo>
                  <a:pt x="0" y="0"/>
                </a:lnTo>
                <a:lnTo>
                  <a:pt x="0" y="4669483"/>
                </a:lnTo>
                <a:lnTo>
                  <a:pt x="4642176" y="4669483"/>
                </a:lnTo>
                <a:lnTo>
                  <a:pt x="464217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5633" flipH="1">
            <a:off x="2386720" y="5033499"/>
            <a:ext cx="6730844" cy="6770437"/>
          </a:xfrm>
          <a:custGeom>
            <a:avLst/>
            <a:gdLst/>
            <a:ahLst/>
            <a:cxnLst/>
            <a:rect l="l" t="t" r="r" b="b"/>
            <a:pathLst>
              <a:path w="6730844" h="6770437">
                <a:moveTo>
                  <a:pt x="6730844" y="0"/>
                </a:moveTo>
                <a:lnTo>
                  <a:pt x="0" y="0"/>
                </a:lnTo>
                <a:lnTo>
                  <a:pt x="0" y="6770437"/>
                </a:lnTo>
                <a:lnTo>
                  <a:pt x="6730844" y="6770437"/>
                </a:lnTo>
                <a:lnTo>
                  <a:pt x="673084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00297">
            <a:off x="6985090" y="909"/>
            <a:ext cx="4677617" cy="4663999"/>
          </a:xfrm>
          <a:custGeom>
            <a:avLst/>
            <a:gdLst/>
            <a:ahLst/>
            <a:cxnLst/>
            <a:rect l="l" t="t" r="r" b="b"/>
            <a:pathLst>
              <a:path w="4677617" h="4663999">
                <a:moveTo>
                  <a:pt x="0" y="0"/>
                </a:moveTo>
                <a:lnTo>
                  <a:pt x="4677617" y="0"/>
                </a:lnTo>
                <a:lnTo>
                  <a:pt x="4677617" y="4664000"/>
                </a:lnTo>
                <a:lnTo>
                  <a:pt x="0" y="466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97692" y="4893187"/>
            <a:ext cx="6011145" cy="5993645"/>
          </a:xfrm>
          <a:custGeom>
            <a:avLst/>
            <a:gdLst/>
            <a:ahLst/>
            <a:cxnLst/>
            <a:rect l="l" t="t" r="r" b="b"/>
            <a:pathLst>
              <a:path w="6011145" h="5993645">
                <a:moveTo>
                  <a:pt x="0" y="0"/>
                </a:moveTo>
                <a:lnTo>
                  <a:pt x="6011144" y="0"/>
                </a:lnTo>
                <a:lnTo>
                  <a:pt x="6011144" y="5993645"/>
                </a:lnTo>
                <a:lnTo>
                  <a:pt x="0" y="5993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580965">
            <a:off x="13282355" y="-254890"/>
            <a:ext cx="3626129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3"/>
              </a:lnSpc>
            </a:pPr>
            <a:endParaRPr lang="en-US" sz="4800" b="1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5003"/>
              </a:lnSpc>
            </a:pPr>
            <a:endParaRPr lang="en-US" sz="4800" b="1" dirty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5003"/>
              </a:lnSpc>
            </a:pPr>
            <a:endParaRPr lang="en-US" sz="4800" b="1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5003"/>
              </a:lnSpc>
            </a:pPr>
            <a:r>
              <a:rPr lang="en-US" sz="4800" b="1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Self-Awareness </a:t>
            </a:r>
            <a:r>
              <a:rPr lang="en-US" sz="4800" b="1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as a Strength </a:t>
            </a:r>
          </a:p>
          <a:p>
            <a:pPr algn="ctr">
              <a:lnSpc>
                <a:spcPts val="5003"/>
              </a:lnSpc>
            </a:pPr>
            <a:endParaRPr lang="en-US" sz="4400" b="1" dirty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</p:txBody>
      </p:sp>
      <p:sp>
        <p:nvSpPr>
          <p:cNvPr id="11" name="TextBox 11"/>
          <p:cNvSpPr txBox="1"/>
          <p:nvPr/>
        </p:nvSpPr>
        <p:spPr>
          <a:xfrm rot="609982">
            <a:off x="11054747" y="6316346"/>
            <a:ext cx="449703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endParaRPr lang="en-US" sz="4400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5435"/>
              </a:lnSpc>
            </a:pPr>
            <a:r>
              <a:rPr lang="en-US" sz="4800" b="1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Reactions </a:t>
            </a:r>
            <a:r>
              <a:rPr lang="en-US" sz="4800" b="1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to </a:t>
            </a:r>
            <a:endParaRPr lang="en-US" sz="4800" b="1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5435"/>
              </a:lnSpc>
            </a:pPr>
            <a:r>
              <a:rPr lang="en-US" sz="4800" b="1" dirty="0" smtClean="0">
                <a:solidFill>
                  <a:srgbClr val="000000"/>
                </a:solidFill>
                <a:latin typeface="Ballpoint"/>
                <a:ea typeface="Dekko"/>
                <a:cs typeface="Dekko"/>
                <a:sym typeface="Ballpoint"/>
              </a:rPr>
              <a:t>Feedback and Criticism</a:t>
            </a:r>
            <a:endParaRPr lang="en-US" sz="4400" b="1" dirty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</p:txBody>
      </p:sp>
      <p:sp>
        <p:nvSpPr>
          <p:cNvPr id="12" name="TextBox 12"/>
          <p:cNvSpPr txBox="1"/>
          <p:nvPr/>
        </p:nvSpPr>
        <p:spPr>
          <a:xfrm rot="580965">
            <a:off x="1447192" y="501924"/>
            <a:ext cx="3937814" cy="294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43"/>
              </a:lnSpc>
            </a:pPr>
            <a:endParaRPr lang="en-US" sz="4400" b="1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4643"/>
              </a:lnSpc>
            </a:pPr>
            <a:endParaRPr lang="en-US" sz="4400" b="1" dirty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4643"/>
              </a:lnSpc>
            </a:pPr>
            <a:r>
              <a:rPr lang="en-US" sz="4800" b="1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  Goal-Setting </a:t>
            </a:r>
            <a:r>
              <a:rPr lang="en-US" sz="4800" b="1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and Progress </a:t>
            </a:r>
          </a:p>
          <a:p>
            <a:pPr algn="ctr">
              <a:lnSpc>
                <a:spcPts val="4643"/>
              </a:lnSpc>
            </a:pPr>
            <a:endParaRPr lang="en-US" sz="3544" dirty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</p:txBody>
      </p:sp>
      <p:sp>
        <p:nvSpPr>
          <p:cNvPr id="13" name="TextBox 13"/>
          <p:cNvSpPr txBox="1"/>
          <p:nvPr/>
        </p:nvSpPr>
        <p:spPr>
          <a:xfrm rot="-550498">
            <a:off x="7445521" y="795443"/>
            <a:ext cx="3706705" cy="208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endParaRPr lang="en-US" sz="4800" b="1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5435"/>
              </a:lnSpc>
            </a:pPr>
            <a:r>
              <a:rPr lang="en-US" sz="4800" b="1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Self-Awareness </a:t>
            </a:r>
            <a:r>
              <a:rPr lang="en-US" sz="4800" b="1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and Mental Health</a:t>
            </a:r>
            <a:endParaRPr lang="en-US" sz="4400" b="1" dirty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</p:txBody>
      </p:sp>
      <p:sp>
        <p:nvSpPr>
          <p:cNvPr id="14" name="TextBox 14"/>
          <p:cNvSpPr txBox="1"/>
          <p:nvPr/>
        </p:nvSpPr>
        <p:spPr>
          <a:xfrm rot="-688703">
            <a:off x="2907644" y="4847689"/>
            <a:ext cx="5394713" cy="5078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5"/>
              </a:lnSpc>
            </a:pPr>
            <a:endParaRPr lang="en-US" sz="6000" b="1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6575"/>
              </a:lnSpc>
            </a:pPr>
            <a:endParaRPr lang="en-US" sz="6000" b="1" dirty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6575"/>
              </a:lnSpc>
            </a:pPr>
            <a:endParaRPr lang="en-US" sz="6000" b="1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6575"/>
              </a:lnSpc>
            </a:pPr>
            <a:r>
              <a:rPr lang="en-US" sz="6000" b="1" dirty="0" smtClean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Impact </a:t>
            </a:r>
            <a:r>
              <a:rPr lang="en-US" sz="6000" b="1" dirty="0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on Personal Relationships </a:t>
            </a:r>
          </a:p>
          <a:p>
            <a:pPr algn="ctr">
              <a:lnSpc>
                <a:spcPts val="6575"/>
              </a:lnSpc>
            </a:pPr>
            <a:endParaRPr lang="en-US" sz="5400" b="1" dirty="0">
              <a:solidFill>
                <a:srgbClr val="000000"/>
              </a:solidFill>
              <a:latin typeface="Dekko"/>
              <a:ea typeface="Dekko"/>
              <a:cs typeface="Dekko"/>
              <a:sym typeface="Dekko"/>
            </a:endParaRPr>
          </a:p>
        </p:txBody>
      </p:sp>
      <p:sp>
        <p:nvSpPr>
          <p:cNvPr id="15" name="TextBox 15"/>
          <p:cNvSpPr txBox="1"/>
          <p:nvPr/>
        </p:nvSpPr>
        <p:spPr>
          <a:xfrm rot="609222">
            <a:off x="1240024" y="6458887"/>
            <a:ext cx="4455845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endParaRPr lang="en-US" sz="4800" b="1" dirty="0" smtClean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  <a:p>
            <a:pPr algn="ctr">
              <a:lnSpc>
                <a:spcPts val="5435"/>
              </a:lnSpc>
            </a:pPr>
            <a:endParaRPr lang="en-US" sz="4800" b="1" dirty="0">
              <a:solidFill>
                <a:srgbClr val="000000"/>
              </a:solidFill>
              <a:latin typeface="Ballpoint"/>
              <a:ea typeface="Ballpoint"/>
              <a:cs typeface="Ballpoint"/>
              <a:sym typeface="Ballpoint"/>
            </a:endParaRPr>
          </a:p>
        </p:txBody>
      </p:sp>
    </p:spTree>
    <p:extLst>
      <p:ext uri="{BB962C8B-B14F-4D97-AF65-F5344CB8AC3E}">
        <p14:creationId xmlns:p14="http://schemas.microsoft.com/office/powerpoint/2010/main" val="196487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-247732">
            <a:off x="2183494" y="16517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4"/>
                </a:lnTo>
                <a:lnTo>
                  <a:pt x="0" y="4497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17616">
            <a:off x="171978" y="2975727"/>
            <a:ext cx="4693491" cy="4679827"/>
          </a:xfrm>
          <a:custGeom>
            <a:avLst/>
            <a:gdLst/>
            <a:ahLst/>
            <a:cxnLst/>
            <a:rect l="l" t="t" r="r" b="b"/>
            <a:pathLst>
              <a:path w="4693491" h="4679827">
                <a:moveTo>
                  <a:pt x="0" y="0"/>
                </a:moveTo>
                <a:lnTo>
                  <a:pt x="4693491" y="0"/>
                </a:lnTo>
                <a:lnTo>
                  <a:pt x="4693491" y="4679827"/>
                </a:lnTo>
                <a:lnTo>
                  <a:pt x="0" y="467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4983">
            <a:off x="6561585" y="2498815"/>
            <a:ext cx="5489789" cy="5480774"/>
          </a:xfrm>
          <a:custGeom>
            <a:avLst/>
            <a:gdLst/>
            <a:ahLst/>
            <a:cxnLst/>
            <a:rect l="l" t="t" r="r" b="b"/>
            <a:pathLst>
              <a:path w="5489789" h="5480774">
                <a:moveTo>
                  <a:pt x="0" y="0"/>
                </a:moveTo>
                <a:lnTo>
                  <a:pt x="5489789" y="0"/>
                </a:lnTo>
                <a:lnTo>
                  <a:pt x="5489789" y="5480774"/>
                </a:lnTo>
                <a:lnTo>
                  <a:pt x="0" y="5480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17616">
            <a:off x="2236425" y="5908018"/>
            <a:ext cx="4595062" cy="4581685"/>
          </a:xfrm>
          <a:custGeom>
            <a:avLst/>
            <a:gdLst/>
            <a:ahLst/>
            <a:cxnLst/>
            <a:rect l="l" t="t" r="r" b="b"/>
            <a:pathLst>
              <a:path w="4595062" h="4581685">
                <a:moveTo>
                  <a:pt x="0" y="0"/>
                </a:moveTo>
                <a:lnTo>
                  <a:pt x="4595063" y="0"/>
                </a:lnTo>
                <a:lnTo>
                  <a:pt x="4595063" y="4581685"/>
                </a:lnTo>
                <a:lnTo>
                  <a:pt x="0" y="4581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19618">
            <a:off x="11654757" y="-168543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3"/>
                </a:lnTo>
                <a:lnTo>
                  <a:pt x="0" y="4497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17616">
            <a:off x="13369572" y="2960235"/>
            <a:ext cx="4724565" cy="4710811"/>
          </a:xfrm>
          <a:custGeom>
            <a:avLst/>
            <a:gdLst/>
            <a:ahLst/>
            <a:cxnLst/>
            <a:rect l="l" t="t" r="r" b="b"/>
            <a:pathLst>
              <a:path w="4724565" h="4710811">
                <a:moveTo>
                  <a:pt x="0" y="0"/>
                </a:moveTo>
                <a:lnTo>
                  <a:pt x="4724566" y="0"/>
                </a:lnTo>
                <a:lnTo>
                  <a:pt x="4724566" y="4710812"/>
                </a:lnTo>
                <a:lnTo>
                  <a:pt x="0" y="471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64119">
            <a:off x="11418116" y="5934243"/>
            <a:ext cx="4484678" cy="4471622"/>
          </a:xfrm>
          <a:custGeom>
            <a:avLst/>
            <a:gdLst/>
            <a:ahLst/>
            <a:cxnLst/>
            <a:rect l="l" t="t" r="r" b="b"/>
            <a:pathLst>
              <a:path w="4484678" h="4471622">
                <a:moveTo>
                  <a:pt x="0" y="0"/>
                </a:moveTo>
                <a:lnTo>
                  <a:pt x="4484678" y="0"/>
                </a:lnTo>
                <a:lnTo>
                  <a:pt x="4484678" y="4471622"/>
                </a:lnTo>
                <a:lnTo>
                  <a:pt x="0" y="447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4859083">
            <a:off x="5577672" y="4198656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4" y="0"/>
                </a:lnTo>
                <a:lnTo>
                  <a:pt x="536974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402067">
            <a:off x="2752692" y="993154"/>
            <a:ext cx="3574208" cy="7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sz="419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Q#1</a:t>
            </a:r>
          </a:p>
        </p:txBody>
      </p:sp>
      <p:sp>
        <p:nvSpPr>
          <p:cNvPr id="12" name="TextBox 12"/>
          <p:cNvSpPr txBox="1"/>
          <p:nvPr/>
        </p:nvSpPr>
        <p:spPr>
          <a:xfrm rot="-221758">
            <a:off x="600961" y="4125794"/>
            <a:ext cx="3706955" cy="7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sz="419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Q#2</a:t>
            </a:r>
          </a:p>
        </p:txBody>
      </p:sp>
      <p:sp>
        <p:nvSpPr>
          <p:cNvPr id="13" name="TextBox 13"/>
          <p:cNvSpPr txBox="1"/>
          <p:nvPr/>
        </p:nvSpPr>
        <p:spPr>
          <a:xfrm rot="-274206">
            <a:off x="2691619" y="7042202"/>
            <a:ext cx="3629215" cy="7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sz="419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Q#3</a:t>
            </a:r>
          </a:p>
        </p:txBody>
      </p:sp>
      <p:sp>
        <p:nvSpPr>
          <p:cNvPr id="14" name="TextBox 14"/>
          <p:cNvSpPr txBox="1"/>
          <p:nvPr/>
        </p:nvSpPr>
        <p:spPr>
          <a:xfrm rot="30181">
            <a:off x="12123300" y="898021"/>
            <a:ext cx="3574208" cy="7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sz="419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Q#4</a:t>
            </a:r>
          </a:p>
        </p:txBody>
      </p:sp>
      <p:sp>
        <p:nvSpPr>
          <p:cNvPr id="15" name="TextBox 15"/>
          <p:cNvSpPr txBox="1"/>
          <p:nvPr/>
        </p:nvSpPr>
        <p:spPr>
          <a:xfrm rot="-328066">
            <a:off x="13776265" y="4162850"/>
            <a:ext cx="3731498" cy="7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sz="419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Q#5</a:t>
            </a:r>
          </a:p>
        </p:txBody>
      </p:sp>
      <p:sp>
        <p:nvSpPr>
          <p:cNvPr id="16" name="TextBox 16"/>
          <p:cNvSpPr txBox="1"/>
          <p:nvPr/>
        </p:nvSpPr>
        <p:spPr>
          <a:xfrm rot="388450">
            <a:off x="11964506" y="6955785"/>
            <a:ext cx="3554048" cy="7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sz="419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Q#6</a:t>
            </a:r>
          </a:p>
        </p:txBody>
      </p:sp>
      <p:sp>
        <p:nvSpPr>
          <p:cNvPr id="17" name="Freeform 17"/>
          <p:cNvSpPr/>
          <p:nvPr/>
        </p:nvSpPr>
        <p:spPr>
          <a:xfrm rot="-1833775">
            <a:off x="6751056" y="1320748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7085958">
            <a:off x="7272481" y="716503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940916">
            <a:off x="12280940" y="4251020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8573135">
            <a:off x="10740923" y="7525745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3747085">
            <a:off x="10898460" y="145260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 rot="-295697">
            <a:off x="3064339" y="7831421"/>
            <a:ext cx="2976702" cy="136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799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what is your progress towards your goal?</a:t>
            </a:r>
          </a:p>
        </p:txBody>
      </p:sp>
      <p:sp>
        <p:nvSpPr>
          <p:cNvPr id="23" name="TextBox 23"/>
          <p:cNvSpPr txBox="1"/>
          <p:nvPr/>
        </p:nvSpPr>
        <p:spPr>
          <a:xfrm rot="-295697">
            <a:off x="988915" y="4905845"/>
            <a:ext cx="3040465" cy="136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799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How are you working towards achieving your goals?</a:t>
            </a:r>
          </a:p>
        </p:txBody>
      </p:sp>
      <p:sp>
        <p:nvSpPr>
          <p:cNvPr id="24" name="TextBox 24"/>
          <p:cNvSpPr txBox="1"/>
          <p:nvPr/>
        </p:nvSpPr>
        <p:spPr>
          <a:xfrm rot="376462">
            <a:off x="2855742" y="1796990"/>
            <a:ext cx="3251263" cy="90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799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What is your current life goal?</a:t>
            </a:r>
          </a:p>
        </p:txBody>
      </p:sp>
      <p:sp>
        <p:nvSpPr>
          <p:cNvPr id="25" name="TextBox 25"/>
          <p:cNvSpPr txBox="1"/>
          <p:nvPr/>
        </p:nvSpPr>
        <p:spPr>
          <a:xfrm rot="361348">
            <a:off x="12279201" y="7810494"/>
            <a:ext cx="2659858" cy="181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799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How do you react to feedback or criticism from others?</a:t>
            </a:r>
          </a:p>
        </p:txBody>
      </p:sp>
      <p:sp>
        <p:nvSpPr>
          <p:cNvPr id="26" name="TextBox 26"/>
          <p:cNvSpPr txBox="1"/>
          <p:nvPr/>
        </p:nvSpPr>
        <p:spPr>
          <a:xfrm rot="-295697">
            <a:off x="14392327" y="5007118"/>
            <a:ext cx="2862158" cy="136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799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How would you cope with a major setback or failure?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84333" y="1764961"/>
            <a:ext cx="3251263" cy="90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799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What is your response to an </a:t>
            </a:r>
            <a:r>
              <a:rPr lang="en-US" sz="2799" dirty="0" err="1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achievment</a:t>
            </a:r>
            <a:r>
              <a:rPr lang="en-US" sz="2799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id="3" name="Freeform 3"/>
          <p:cNvSpPr/>
          <p:nvPr/>
        </p:nvSpPr>
        <p:spPr>
          <a:xfrm rot="-247732">
            <a:off x="2183494" y="16517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4"/>
                </a:lnTo>
                <a:lnTo>
                  <a:pt x="0" y="4497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17616">
            <a:off x="171978" y="2975727"/>
            <a:ext cx="4693491" cy="4679827"/>
          </a:xfrm>
          <a:custGeom>
            <a:avLst/>
            <a:gdLst/>
            <a:ahLst/>
            <a:cxnLst/>
            <a:rect l="l" t="t" r="r" b="b"/>
            <a:pathLst>
              <a:path w="4693491" h="4679827">
                <a:moveTo>
                  <a:pt x="0" y="0"/>
                </a:moveTo>
                <a:lnTo>
                  <a:pt x="4693491" y="0"/>
                </a:lnTo>
                <a:lnTo>
                  <a:pt x="4693491" y="4679827"/>
                </a:lnTo>
                <a:lnTo>
                  <a:pt x="0" y="4679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4983">
            <a:off x="6561585" y="2498815"/>
            <a:ext cx="5489789" cy="5480774"/>
          </a:xfrm>
          <a:custGeom>
            <a:avLst/>
            <a:gdLst/>
            <a:ahLst/>
            <a:cxnLst/>
            <a:rect l="l" t="t" r="r" b="b"/>
            <a:pathLst>
              <a:path w="5489789" h="5480774">
                <a:moveTo>
                  <a:pt x="0" y="0"/>
                </a:moveTo>
                <a:lnTo>
                  <a:pt x="5489789" y="0"/>
                </a:lnTo>
                <a:lnTo>
                  <a:pt x="5489789" y="5480774"/>
                </a:lnTo>
                <a:lnTo>
                  <a:pt x="0" y="5480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17616">
            <a:off x="2236425" y="5908018"/>
            <a:ext cx="4595062" cy="4581685"/>
          </a:xfrm>
          <a:custGeom>
            <a:avLst/>
            <a:gdLst/>
            <a:ahLst/>
            <a:cxnLst/>
            <a:rect l="l" t="t" r="r" b="b"/>
            <a:pathLst>
              <a:path w="4595062" h="4581685">
                <a:moveTo>
                  <a:pt x="0" y="0"/>
                </a:moveTo>
                <a:lnTo>
                  <a:pt x="4595063" y="0"/>
                </a:lnTo>
                <a:lnTo>
                  <a:pt x="4595063" y="4581685"/>
                </a:lnTo>
                <a:lnTo>
                  <a:pt x="0" y="4581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19618">
            <a:off x="11654757" y="-168543"/>
            <a:ext cx="4510414" cy="4497284"/>
          </a:xfrm>
          <a:custGeom>
            <a:avLst/>
            <a:gdLst/>
            <a:ahLst/>
            <a:cxnLst/>
            <a:rect l="l" t="t" r="r" b="b"/>
            <a:pathLst>
              <a:path w="4510414" h="4497284">
                <a:moveTo>
                  <a:pt x="0" y="0"/>
                </a:moveTo>
                <a:lnTo>
                  <a:pt x="4510415" y="0"/>
                </a:lnTo>
                <a:lnTo>
                  <a:pt x="4510415" y="4497283"/>
                </a:lnTo>
                <a:lnTo>
                  <a:pt x="0" y="4497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17616">
            <a:off x="13369572" y="2960235"/>
            <a:ext cx="4724565" cy="4710811"/>
          </a:xfrm>
          <a:custGeom>
            <a:avLst/>
            <a:gdLst/>
            <a:ahLst/>
            <a:cxnLst/>
            <a:rect l="l" t="t" r="r" b="b"/>
            <a:pathLst>
              <a:path w="4724565" h="4710811">
                <a:moveTo>
                  <a:pt x="0" y="0"/>
                </a:moveTo>
                <a:lnTo>
                  <a:pt x="4724566" y="0"/>
                </a:lnTo>
                <a:lnTo>
                  <a:pt x="4724566" y="4710812"/>
                </a:lnTo>
                <a:lnTo>
                  <a:pt x="0" y="471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64119">
            <a:off x="11418116" y="5934243"/>
            <a:ext cx="4484678" cy="4471622"/>
          </a:xfrm>
          <a:custGeom>
            <a:avLst/>
            <a:gdLst/>
            <a:ahLst/>
            <a:cxnLst/>
            <a:rect l="l" t="t" r="r" b="b"/>
            <a:pathLst>
              <a:path w="4484678" h="4471622">
                <a:moveTo>
                  <a:pt x="0" y="0"/>
                </a:moveTo>
                <a:lnTo>
                  <a:pt x="4484678" y="0"/>
                </a:lnTo>
                <a:lnTo>
                  <a:pt x="4484678" y="4471622"/>
                </a:lnTo>
                <a:lnTo>
                  <a:pt x="0" y="447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4859083">
            <a:off x="5577672" y="4198656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4" y="0"/>
                </a:lnTo>
                <a:lnTo>
                  <a:pt x="536974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402067">
            <a:off x="2752692" y="993154"/>
            <a:ext cx="3574208" cy="7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sz="419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Q#7</a:t>
            </a:r>
          </a:p>
        </p:txBody>
      </p:sp>
      <p:sp>
        <p:nvSpPr>
          <p:cNvPr id="12" name="TextBox 12"/>
          <p:cNvSpPr txBox="1"/>
          <p:nvPr/>
        </p:nvSpPr>
        <p:spPr>
          <a:xfrm rot="-221758">
            <a:off x="600961" y="4125794"/>
            <a:ext cx="3706955" cy="7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sz="419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Q#8</a:t>
            </a:r>
          </a:p>
        </p:txBody>
      </p:sp>
      <p:sp>
        <p:nvSpPr>
          <p:cNvPr id="13" name="TextBox 13"/>
          <p:cNvSpPr txBox="1"/>
          <p:nvPr/>
        </p:nvSpPr>
        <p:spPr>
          <a:xfrm rot="-274206">
            <a:off x="2691619" y="7042202"/>
            <a:ext cx="3629215" cy="7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sz="419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Q#9</a:t>
            </a:r>
          </a:p>
        </p:txBody>
      </p:sp>
      <p:sp>
        <p:nvSpPr>
          <p:cNvPr id="14" name="TextBox 14"/>
          <p:cNvSpPr txBox="1"/>
          <p:nvPr/>
        </p:nvSpPr>
        <p:spPr>
          <a:xfrm rot="30181">
            <a:off x="12123300" y="898021"/>
            <a:ext cx="3574208" cy="7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sz="419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Q#10</a:t>
            </a:r>
          </a:p>
        </p:txBody>
      </p:sp>
      <p:sp>
        <p:nvSpPr>
          <p:cNvPr id="15" name="TextBox 15"/>
          <p:cNvSpPr txBox="1"/>
          <p:nvPr/>
        </p:nvSpPr>
        <p:spPr>
          <a:xfrm rot="-328066">
            <a:off x="13776265" y="4162850"/>
            <a:ext cx="3731498" cy="7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sz="419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Q#11</a:t>
            </a:r>
          </a:p>
        </p:txBody>
      </p:sp>
      <p:sp>
        <p:nvSpPr>
          <p:cNvPr id="16" name="TextBox 16"/>
          <p:cNvSpPr txBox="1"/>
          <p:nvPr/>
        </p:nvSpPr>
        <p:spPr>
          <a:xfrm rot="388450">
            <a:off x="11964506" y="6955785"/>
            <a:ext cx="3554048" cy="77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sz="419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Q#12</a:t>
            </a:r>
          </a:p>
        </p:txBody>
      </p:sp>
      <p:sp>
        <p:nvSpPr>
          <p:cNvPr id="17" name="Freeform 17"/>
          <p:cNvSpPr/>
          <p:nvPr/>
        </p:nvSpPr>
        <p:spPr>
          <a:xfrm rot="-1833775">
            <a:off x="6751056" y="1320748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7085958">
            <a:off x="7272481" y="716503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940916">
            <a:off x="12280940" y="4251020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5"/>
                </a:lnTo>
                <a:lnTo>
                  <a:pt x="0" y="1747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8573135">
            <a:off x="10740923" y="7525745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3747085">
            <a:off x="10898460" y="1452601"/>
            <a:ext cx="536973" cy="1747546"/>
          </a:xfrm>
          <a:custGeom>
            <a:avLst/>
            <a:gdLst/>
            <a:ahLst/>
            <a:cxnLst/>
            <a:rect l="l" t="t" r="r" b="b"/>
            <a:pathLst>
              <a:path w="536973" h="1747546">
                <a:moveTo>
                  <a:pt x="0" y="0"/>
                </a:moveTo>
                <a:lnTo>
                  <a:pt x="536973" y="0"/>
                </a:lnTo>
                <a:lnTo>
                  <a:pt x="536973" y="1747546"/>
                </a:lnTo>
                <a:lnTo>
                  <a:pt x="0" y="1747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 rot="-295697">
            <a:off x="3083978" y="7830576"/>
            <a:ext cx="2976702" cy="181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799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Do you believe self-awareness is a strength or a weakness?</a:t>
            </a:r>
          </a:p>
        </p:txBody>
      </p:sp>
      <p:sp>
        <p:nvSpPr>
          <p:cNvPr id="23" name="TextBox 23"/>
          <p:cNvSpPr txBox="1"/>
          <p:nvPr/>
        </p:nvSpPr>
        <p:spPr>
          <a:xfrm rot="-295697">
            <a:off x="988915" y="4905845"/>
            <a:ext cx="3040465" cy="136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799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How does self-awareness impact your mental health?</a:t>
            </a:r>
          </a:p>
        </p:txBody>
      </p:sp>
      <p:sp>
        <p:nvSpPr>
          <p:cNvPr id="24" name="TextBox 24"/>
          <p:cNvSpPr txBox="1"/>
          <p:nvPr/>
        </p:nvSpPr>
        <p:spPr>
          <a:xfrm rot="376462">
            <a:off x="2830758" y="1795620"/>
            <a:ext cx="3251263" cy="136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799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What steps do you take to stay self-aware?</a:t>
            </a:r>
          </a:p>
        </p:txBody>
      </p:sp>
      <p:sp>
        <p:nvSpPr>
          <p:cNvPr id="25" name="TextBox 25"/>
          <p:cNvSpPr txBox="1"/>
          <p:nvPr/>
        </p:nvSpPr>
        <p:spPr>
          <a:xfrm rot="361348">
            <a:off x="12222518" y="7602002"/>
            <a:ext cx="2659858" cy="2275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799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How has self-awareness changed your personal relationships?</a:t>
            </a:r>
          </a:p>
        </p:txBody>
      </p:sp>
      <p:sp>
        <p:nvSpPr>
          <p:cNvPr id="26" name="TextBox 26"/>
          <p:cNvSpPr txBox="1"/>
          <p:nvPr/>
        </p:nvSpPr>
        <p:spPr>
          <a:xfrm rot="-295697">
            <a:off x="14411966" y="5006273"/>
            <a:ext cx="2862158" cy="181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799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How do you manage emotions in stressful situations?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84333" y="1764961"/>
            <a:ext cx="3251263" cy="181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799" dirty="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How do self-aware individuals typically carry themselves in public?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1354</Words>
  <Application>Microsoft Office PowerPoint</Application>
  <PresentationFormat>Custom</PresentationFormat>
  <Paragraphs>404</Paragraphs>
  <Slides>44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Ballpoint</vt:lpstr>
      <vt:lpstr>Arial</vt:lpstr>
      <vt:lpstr>Itim</vt:lpstr>
      <vt:lpstr>Dekko</vt:lpstr>
      <vt:lpstr>A Day Without Sun Text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Awareness Survey</dc:title>
  <dc:creator>Lenovo</dc:creator>
  <cp:lastModifiedBy>Lenovo</cp:lastModifiedBy>
  <cp:revision>65</cp:revision>
  <dcterms:created xsi:type="dcterms:W3CDTF">2006-08-16T00:00:00Z</dcterms:created>
  <dcterms:modified xsi:type="dcterms:W3CDTF">2025-03-27T16:32:57Z</dcterms:modified>
  <dc:identifier>DAGX7UwnWdM</dc:identifier>
</cp:coreProperties>
</file>